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75" r:id="rId3"/>
    <p:sldId id="257" r:id="rId4"/>
    <p:sldId id="267" r:id="rId5"/>
    <p:sldId id="268" r:id="rId6"/>
    <p:sldId id="269" r:id="rId7"/>
    <p:sldId id="280" r:id="rId8"/>
    <p:sldId id="277" r:id="rId9"/>
    <p:sldId id="281" r:id="rId10"/>
    <p:sldId id="276" r:id="rId11"/>
    <p:sldId id="279" r:id="rId12"/>
    <p:sldId id="278" r:id="rId13"/>
    <p:sldId id="266" r:id="rId14"/>
    <p:sldId id="271" r:id="rId15"/>
    <p:sldId id="272" r:id="rId16"/>
    <p:sldId id="282" r:id="rId17"/>
    <p:sldId id="285" r:id="rId18"/>
    <p:sldId id="283" r:id="rId19"/>
    <p:sldId id="284" r:id="rId20"/>
    <p:sldId id="286" r:id="rId21"/>
    <p:sldId id="287" r:id="rId22"/>
    <p:sldId id="265"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9"/>
  </p:normalViewPr>
  <p:slideViewPr>
    <p:cSldViewPr snapToGrid="0" snapToObjects="1">
      <p:cViewPr>
        <p:scale>
          <a:sx n="25" d="100"/>
          <a:sy n="25" d="100"/>
        </p:scale>
        <p:origin x="168"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xfrm>
            <a:off x="1143000" y="685800"/>
            <a:ext cx="4572000" cy="3429000"/>
          </a:xfrm>
          <a:prstGeom prst="rect">
            <a:avLst/>
          </a:prstGeom>
        </p:spPr>
        <p:txBody>
          <a:bodyPr/>
          <a:lstStyle/>
          <a:p>
            <a:endParaRPr/>
          </a:p>
        </p:txBody>
      </p:sp>
      <p:sp>
        <p:nvSpPr>
          <p:cNvPr id="195" name="Shape 19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pmjs.com/package/generator-node-express-mongo"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As you can see in the image, we have a back-end server running Node.js. Using Express, we create an app.js module that handles all the routing and logic required for our web server. One of the things that the app must be able to do for data-driven apps, is to communicate with the database. We can write the code (e.g. db.js in the image above) for communicating with the database in two possible ways: </a:t>
            </a:r>
          </a:p>
          <a:p>
            <a:pPr marL="457200" lvl="0" indent="-298450" algn="just" rtl="0">
              <a:lnSpc>
                <a:spcPct val="125000"/>
              </a:lnSpc>
              <a:spcBef>
                <a:spcPts val="0"/>
              </a:spcBef>
              <a:spcAft>
                <a:spcPts val="0"/>
              </a:spcAft>
              <a:buClr>
                <a:schemeClr val="dk1"/>
              </a:buClr>
              <a:buSzPts val="1100"/>
              <a:buFont typeface="Montserrat Light"/>
              <a:buChar char="●"/>
            </a:pPr>
            <a:r>
              <a:rPr lang="en-US" dirty="0">
                <a:solidFill>
                  <a:schemeClr val="dk1"/>
                </a:solidFill>
                <a:latin typeface="Montserrat Light"/>
                <a:ea typeface="Montserrat Light"/>
                <a:cs typeface="Montserrat Light"/>
                <a:sym typeface="Montserrat Light"/>
              </a:rPr>
              <a:t>by writing code that uses MongoDB’s Node.js driver to interact with MongoDB directly or</a:t>
            </a:r>
          </a:p>
          <a:p>
            <a:pPr marL="457200" lvl="0" indent="-298450" algn="just" rtl="0">
              <a:lnSpc>
                <a:spcPct val="125000"/>
              </a:lnSpc>
              <a:spcBef>
                <a:spcPts val="0"/>
              </a:spcBef>
              <a:spcAft>
                <a:spcPts val="0"/>
              </a:spcAft>
              <a:buClr>
                <a:schemeClr val="dk1"/>
              </a:buClr>
              <a:buSzPts val="1100"/>
              <a:buFont typeface="Montserrat Light"/>
              <a:buChar char="●"/>
            </a:pPr>
            <a:r>
              <a:rPr lang="en-US" dirty="0">
                <a:solidFill>
                  <a:schemeClr val="dk1"/>
                </a:solidFill>
                <a:latin typeface="Montserrat Light"/>
                <a:ea typeface="Montserrat Light"/>
                <a:cs typeface="Montserrat Light"/>
                <a:sym typeface="Montserrat Light"/>
              </a:rPr>
              <a:t>by writing code that uses Mongoose. Mongoose is a library that sits on top of MongoDB’s Node.js driver and abstracts some of the boilerplate code for you. </a:t>
            </a:r>
          </a:p>
          <a:p>
            <a:endParaRPr lang="en-US" dirty="0"/>
          </a:p>
        </p:txBody>
      </p:sp>
    </p:spTree>
    <p:extLst>
      <p:ext uri="{BB962C8B-B14F-4D97-AF65-F5344CB8AC3E}">
        <p14:creationId xmlns:p14="http://schemas.microsoft.com/office/powerpoint/2010/main" val="153834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45720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To be able to connect to the database using Mongoose, we first require Mongoose. The instruction </a:t>
            </a:r>
            <a:r>
              <a:rPr lang="en-US" dirty="0" err="1">
                <a:solidFill>
                  <a:schemeClr val="dk1"/>
                </a:solidFill>
                <a:latin typeface="Montserrat Light"/>
                <a:ea typeface="Montserrat Light"/>
                <a:cs typeface="Montserrat Light"/>
                <a:sym typeface="Montserrat Light"/>
              </a:rPr>
              <a:t>mongoose.connect</a:t>
            </a:r>
            <a:r>
              <a:rPr lang="en-US" dirty="0">
                <a:solidFill>
                  <a:schemeClr val="dk1"/>
                </a:solidFill>
                <a:latin typeface="Montserrat Light"/>
                <a:ea typeface="Montserrat Light"/>
                <a:cs typeface="Montserrat Light"/>
                <a:sym typeface="Montserrat Light"/>
              </a:rPr>
              <a:t>() is then used to connect to the database. The argument passed into the connect() method is the connection string for your database. Remember that you can get this connection string from Atlas, as you have done previously. </a:t>
            </a:r>
          </a:p>
        </p:txBody>
      </p:sp>
    </p:spTree>
    <p:extLst>
      <p:ext uri="{BB962C8B-B14F-4D97-AF65-F5344CB8AC3E}">
        <p14:creationId xmlns:p14="http://schemas.microsoft.com/office/powerpoint/2010/main" val="1544799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Notice that, we have routes, models, controllers and views directories.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You have already learnt how we use </a:t>
            </a:r>
            <a:r>
              <a:rPr lang="en-US" i="1" dirty="0">
                <a:solidFill>
                  <a:schemeClr val="dk1"/>
                </a:solidFill>
                <a:latin typeface="Montserrat Light"/>
                <a:ea typeface="Montserrat Light"/>
                <a:cs typeface="Montserrat Light"/>
                <a:sym typeface="Montserrat Light"/>
              </a:rPr>
              <a:t>models</a:t>
            </a:r>
            <a:r>
              <a:rPr lang="en-US" dirty="0">
                <a:solidFill>
                  <a:schemeClr val="dk1"/>
                </a:solidFill>
                <a:latin typeface="Montserrat Light"/>
                <a:ea typeface="Montserrat Light"/>
                <a:cs typeface="Montserrat Light"/>
                <a:sym typeface="Montserrat Light"/>
              </a:rPr>
              <a:t> in Mongoose. </a:t>
            </a:r>
            <a:r>
              <a:rPr lang="en-US" i="1" dirty="0">
                <a:solidFill>
                  <a:schemeClr val="dk1"/>
                </a:solidFill>
                <a:latin typeface="Montserrat Light"/>
                <a:ea typeface="Montserrat Light"/>
                <a:cs typeface="Montserrat Light"/>
                <a:sym typeface="Montserrat Light"/>
              </a:rPr>
              <a:t>Controllers</a:t>
            </a:r>
            <a:r>
              <a:rPr lang="en-US" dirty="0">
                <a:solidFill>
                  <a:schemeClr val="dk1"/>
                </a:solidFill>
                <a:latin typeface="Montserrat Light"/>
                <a:ea typeface="Montserrat Light"/>
                <a:cs typeface="Montserrat Light"/>
                <a:sym typeface="Montserrat Light"/>
              </a:rPr>
              <a:t> are the JavaScript files that contain all the methods and functions which will handle your data. This includes not only the methods for creating, reading, updating and deleting items but also any additional business logic. There should be at least one model file and one controller file for each type of data in your database.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If you don’t want to create all your own boilerplate code and directory structure for each project, there are several generators that you can use. For example, </a:t>
            </a:r>
            <a:r>
              <a:rPr lang="en-US" u="sng" dirty="0">
                <a:solidFill>
                  <a:srgbClr val="1155CC"/>
                </a:solidFill>
                <a:latin typeface="Montserrat Light"/>
                <a:ea typeface="Montserrat Light"/>
                <a:cs typeface="Montserrat Light"/>
                <a:sym typeface="Montserrat Light"/>
                <a:hlinkClick r:id="rId3">
                  <a:extLst>
                    <a:ext uri="{A12FA001-AC4F-418D-AE19-62706E023703}">
                      <ahyp:hlinkClr xmlns:ahyp="http://schemas.microsoft.com/office/drawing/2018/hyperlinkcolor" val="tx"/>
                    </a:ext>
                  </a:extLst>
                </a:hlinkClick>
              </a:rPr>
              <a:t>Node Express Mongo Stack generator</a:t>
            </a:r>
            <a:r>
              <a:rPr lang="en-US" dirty="0">
                <a:solidFill>
                  <a:schemeClr val="dk1"/>
                </a:solidFill>
                <a:latin typeface="Montserrat Light"/>
                <a:ea typeface="Montserrat Light"/>
                <a:cs typeface="Montserrat Light"/>
                <a:sym typeface="Montserrat Light"/>
              </a:rPr>
              <a:t>. However, it takes a while to understand the boilerplate code and project structure. Ultimately you are the one who will have to decide when to use a generator and which generator to use. </a:t>
            </a:r>
          </a:p>
          <a:p>
            <a:pPr marL="0" lvl="0" indent="0" algn="just" rtl="0">
              <a:lnSpc>
                <a:spcPct val="125000"/>
              </a:lnSpc>
              <a:spcBef>
                <a:spcPts val="0"/>
              </a:spcBef>
              <a:spcAft>
                <a:spcPts val="0"/>
              </a:spcAft>
              <a:buNone/>
            </a:pPr>
            <a:endParaRPr lang="en-US" dirty="0">
              <a:solidFill>
                <a:schemeClr val="dk1"/>
              </a:solidFill>
              <a:latin typeface="Montserrat Light"/>
              <a:ea typeface="Montserrat Light"/>
              <a:cs typeface="Montserrat Light"/>
              <a:sym typeface="Montserrat Light"/>
            </a:endParaRPr>
          </a:p>
        </p:txBody>
      </p:sp>
    </p:spTree>
    <p:extLst>
      <p:ext uri="{BB962C8B-B14F-4D97-AF65-F5344CB8AC3E}">
        <p14:creationId xmlns:p14="http://schemas.microsoft.com/office/powerpoint/2010/main" val="1009981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2587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As you can see in the example above, the schema describes the data and the type of data that will be stored for each document in a MongoDB collection. You must require Mongoose and create a variable to hold the schema object, before you can create the schema.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Models are special constructors that are compiled based on the schema you have defined. According to Mongoose’s official documentation: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“Instances of these models represent documents which can be saved and retrieved from our database. All document creation and retrieval from the database is handled by these models.”</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endParaRPr lang="en-US" dirty="0"/>
          </a:p>
        </p:txBody>
      </p:sp>
    </p:spTree>
    <p:extLst>
      <p:ext uri="{BB962C8B-B14F-4D97-AF65-F5344CB8AC3E}">
        <p14:creationId xmlns:p14="http://schemas.microsoft.com/office/powerpoint/2010/main" val="3649950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As you can see in the example above, the schema describes the data and the type of data that will be stored for each document in a MongoDB collection. You must require Mongoose and create a variable to hold the schema object, before you can create the schema.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Models are special constructors that are compiled based on the schema you have defined. According to Mongoose’s official documentation: </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“Instances of these models represent documents which can be saved and retrieved from our database. All document creation and retrieval from the database is handled by these models.”</a:t>
            </a:r>
          </a:p>
          <a:p>
            <a:endParaRPr lang="en-US" dirty="0"/>
          </a:p>
        </p:txBody>
      </p:sp>
    </p:spTree>
    <p:extLst>
      <p:ext uri="{BB962C8B-B14F-4D97-AF65-F5344CB8AC3E}">
        <p14:creationId xmlns:p14="http://schemas.microsoft.com/office/powerpoint/2010/main" val="640489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marR="0" lvl="0" indent="0" algn="just" defTabSz="457200" rtl="0" eaLnBrk="1" fontAlgn="auto" latinLnBrk="0" hangingPunct="1">
              <a:lnSpc>
                <a:spcPct val="117999"/>
              </a:lnSpc>
              <a:spcBef>
                <a:spcPts val="0"/>
              </a:spcBef>
              <a:spcAft>
                <a:spcPts val="0"/>
              </a:spcAft>
              <a:buClrTx/>
              <a:buSzTx/>
              <a:buFontTx/>
              <a:buNone/>
              <a:tabLst/>
              <a:defRPr/>
            </a:pPr>
            <a:r>
              <a:rPr lang="en-US" dirty="0">
                <a:solidFill>
                  <a:schemeClr val="dk1"/>
                </a:solidFill>
                <a:latin typeface="Montserrat Light"/>
                <a:ea typeface="Montserrat Light"/>
                <a:cs typeface="Montserrat Light"/>
                <a:sym typeface="Montserrat Light"/>
              </a:rPr>
              <a:t>In your project directory, create another directory called “controllers”. In this directory, create a file called “blog.controller.js”. In this file, you will create all the code needed to perform CRUD operations using Mongoose. </a:t>
            </a:r>
          </a:p>
          <a:p>
            <a:endParaRPr lang="en-US" dirty="0"/>
          </a:p>
        </p:txBody>
      </p:sp>
    </p:spTree>
    <p:extLst>
      <p:ext uri="{BB962C8B-B14F-4D97-AF65-F5344CB8AC3E}">
        <p14:creationId xmlns:p14="http://schemas.microsoft.com/office/powerpoint/2010/main" val="2134648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78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marR="0" lvl="0" indent="0" algn="just" defTabSz="457200" rtl="0" eaLnBrk="1" fontAlgn="auto" latinLnBrk="0" hangingPunct="1">
              <a:lnSpc>
                <a:spcPct val="117999"/>
              </a:lnSpc>
              <a:spcBef>
                <a:spcPts val="0"/>
              </a:spcBef>
              <a:spcAft>
                <a:spcPts val="0"/>
              </a:spcAft>
              <a:buClrTx/>
              <a:buSzTx/>
              <a:buFontTx/>
              <a:buNone/>
              <a:tabLst/>
              <a:defRPr/>
            </a:pPr>
            <a:r>
              <a:rPr lang="en-US" dirty="0">
                <a:solidFill>
                  <a:schemeClr val="dk1"/>
                </a:solidFill>
                <a:latin typeface="Montserrat Light"/>
                <a:ea typeface="Montserrat Light"/>
                <a:cs typeface="Montserrat Light"/>
                <a:sym typeface="Montserrat Light"/>
              </a:rPr>
              <a:t>In your project directory, create another directory called “controllers”. In this directory, create a file called “blog.controller.js”. In this file, you will create all the code needed to perform CRUD operations using Mongoose. </a:t>
            </a:r>
          </a:p>
          <a:p>
            <a:endParaRPr lang="en-US" dirty="0"/>
          </a:p>
        </p:txBody>
      </p:sp>
    </p:spTree>
    <p:extLst>
      <p:ext uri="{BB962C8B-B14F-4D97-AF65-F5344CB8AC3E}">
        <p14:creationId xmlns:p14="http://schemas.microsoft.com/office/powerpoint/2010/main" val="2256308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l" rtl="0">
              <a:lnSpc>
                <a:spcPct val="135714"/>
              </a:lnSpc>
              <a:spcBef>
                <a:spcPts val="0"/>
              </a:spcBef>
              <a:spcAft>
                <a:spcPts val="0"/>
              </a:spcAft>
              <a:buClr>
                <a:schemeClr val="dk1"/>
              </a:buClr>
              <a:buSzPts val="1100"/>
              <a:buFont typeface="Arial"/>
              <a:buNone/>
            </a:pPr>
            <a:r>
              <a:rPr lang="en-GB" sz="2400" dirty="0" err="1">
                <a:solidFill>
                  <a:srgbClr val="A6ACCD"/>
                </a:solidFill>
                <a:highlight>
                  <a:srgbClr val="292D3E"/>
                </a:highlight>
                <a:latin typeface="Courier New"/>
                <a:ea typeface="Courier New"/>
                <a:cs typeface="Courier New"/>
                <a:sym typeface="Courier New"/>
              </a:rPr>
              <a:t>app</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patch</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3E88D"/>
                </a:solidFill>
                <a:highlight>
                  <a:srgbClr val="292D3E"/>
                </a:highlight>
                <a:latin typeface="Courier New"/>
                <a:ea typeface="Courier New"/>
                <a:cs typeface="Courier New"/>
                <a:sym typeface="Courier New"/>
              </a:rPr>
              <a:t>/</a:t>
            </a:r>
            <a:r>
              <a:rPr lang="en-GB" sz="2400" dirty="0" err="1">
                <a:solidFill>
                  <a:srgbClr val="C3E88D"/>
                </a:solidFill>
                <a:highlight>
                  <a:srgbClr val="292D3E"/>
                </a:highlight>
                <a:latin typeface="Courier New"/>
                <a:ea typeface="Courier New"/>
                <a:cs typeface="Courier New"/>
                <a:sym typeface="Courier New"/>
              </a:rPr>
              <a:t>todos</a:t>
            </a:r>
            <a:r>
              <a:rPr lang="en-GB" sz="2400" dirty="0">
                <a:solidFill>
                  <a:srgbClr val="C3E88D"/>
                </a:solidFill>
                <a:highlight>
                  <a:srgbClr val="292D3E"/>
                </a:highlight>
                <a:latin typeface="Courier New"/>
                <a:ea typeface="Courier New"/>
                <a:cs typeface="Courier New"/>
                <a:sym typeface="Courier New"/>
              </a:rPr>
              <a:t>/:id</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C792EA"/>
                </a:solidFill>
                <a:highlight>
                  <a:srgbClr val="292D3E"/>
                </a:highlight>
                <a:latin typeface="Courier New"/>
                <a:ea typeface="Courier New"/>
                <a:cs typeface="Courier New"/>
                <a:sym typeface="Courier New"/>
              </a:rPr>
              <a:t>async</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err="1">
                <a:solidFill>
                  <a:srgbClr val="FF5370"/>
                </a:solidFill>
                <a:highlight>
                  <a:srgbClr val="292D3E"/>
                </a:highlight>
                <a:latin typeface="Courier New"/>
                <a:ea typeface="Courier New"/>
                <a:cs typeface="Courier New"/>
                <a:sym typeface="Courier New"/>
              </a:rPr>
              <a:t>req</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FF5370"/>
                </a:solidFill>
                <a:highlight>
                  <a:srgbClr val="292D3E"/>
                </a:highlight>
                <a:latin typeface="Courier New"/>
                <a:ea typeface="Courier New"/>
                <a:cs typeface="Courier New"/>
                <a:sym typeface="Courier New"/>
              </a:rPr>
              <a:t>res</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792EA"/>
                </a:solidFill>
                <a:highlight>
                  <a:srgbClr val="292D3E"/>
                </a:highlight>
                <a:latin typeface="Courier New"/>
                <a:ea typeface="Courier New"/>
                <a:cs typeface="Courier New"/>
                <a:sym typeface="Courier New"/>
              </a:rPr>
              <a:t>=&gt;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C792EA"/>
                </a:solidFill>
                <a:highlight>
                  <a:srgbClr val="292D3E"/>
                </a:highlight>
                <a:latin typeface="Courier New"/>
                <a:ea typeface="Courier New"/>
                <a:cs typeface="Courier New"/>
                <a:sym typeface="Courier New"/>
              </a:rPr>
              <a:t>const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F07178"/>
                </a:solidFill>
                <a:highlight>
                  <a:srgbClr val="292D3E"/>
                </a:highlight>
                <a:latin typeface="Courier New"/>
                <a:ea typeface="Courier New"/>
                <a:cs typeface="Courier New"/>
                <a:sym typeface="Courier New"/>
              </a:rPr>
              <a:t>allowedUpdates</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C792EA"/>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3E88D"/>
                </a:solidFill>
                <a:highlight>
                  <a:srgbClr val="292D3E"/>
                </a:highlight>
                <a:latin typeface="Courier New"/>
                <a:ea typeface="Courier New"/>
                <a:cs typeface="Courier New"/>
                <a:sym typeface="Courier New"/>
              </a:rPr>
              <a:t>description</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3E88D"/>
                </a:solidFill>
                <a:highlight>
                  <a:srgbClr val="292D3E"/>
                </a:highlight>
                <a:latin typeface="Courier New"/>
                <a:ea typeface="Courier New"/>
                <a:cs typeface="Courier New"/>
                <a:sym typeface="Courier New"/>
              </a:rPr>
              <a:t>title</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3E88D"/>
                </a:solidFill>
                <a:highlight>
                  <a:srgbClr val="292D3E"/>
                </a:highlight>
                <a:latin typeface="Courier New"/>
                <a:ea typeface="Courier New"/>
                <a:cs typeface="Courier New"/>
                <a:sym typeface="Courier New"/>
              </a:rPr>
              <a:t>author</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C792EA"/>
                </a:solidFill>
                <a:highlight>
                  <a:srgbClr val="292D3E"/>
                </a:highlight>
                <a:latin typeface="Courier New"/>
                <a:ea typeface="Courier New"/>
                <a:cs typeface="Courier New"/>
                <a:sym typeface="Courier New"/>
              </a:rPr>
              <a:t>const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F07178"/>
                </a:solidFill>
                <a:highlight>
                  <a:srgbClr val="292D3E"/>
                </a:highlight>
                <a:latin typeface="Courier New"/>
                <a:ea typeface="Courier New"/>
                <a:cs typeface="Courier New"/>
                <a:sym typeface="Courier New"/>
              </a:rPr>
              <a:t>updates</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C792EA"/>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FFCB6B"/>
                </a:solidFill>
                <a:highlight>
                  <a:srgbClr val="292D3E"/>
                </a:highlight>
                <a:latin typeface="Courier New"/>
                <a:ea typeface="Courier New"/>
                <a:cs typeface="Courier New"/>
                <a:sym typeface="Courier New"/>
              </a:rPr>
              <a:t>Object</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keys</a:t>
            </a:r>
            <a:r>
              <a:rPr lang="en-GB" sz="2400" dirty="0">
                <a:solidFill>
                  <a:srgbClr val="A6ACCD"/>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req</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body</a:t>
            </a:r>
            <a:r>
              <a:rPr lang="en-GB" sz="2400" dirty="0">
                <a:solidFill>
                  <a:srgbClr val="A6ACCD"/>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C792EA"/>
                </a:solidFill>
                <a:highlight>
                  <a:srgbClr val="292D3E"/>
                </a:highlight>
                <a:latin typeface="Courier New"/>
                <a:ea typeface="Courier New"/>
                <a:cs typeface="Courier New"/>
                <a:sym typeface="Courier New"/>
              </a:rPr>
              <a:t>const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F07178"/>
                </a:solidFill>
                <a:highlight>
                  <a:srgbClr val="292D3E"/>
                </a:highlight>
                <a:latin typeface="Courier New"/>
                <a:ea typeface="Courier New"/>
                <a:cs typeface="Courier New"/>
                <a:sym typeface="Courier New"/>
              </a:rPr>
              <a:t>isValidOperation</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C792EA"/>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updates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every</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FF5370"/>
                </a:solidFill>
                <a:highlight>
                  <a:srgbClr val="292D3E"/>
                </a:highlight>
                <a:latin typeface="Courier New"/>
                <a:ea typeface="Courier New"/>
                <a:cs typeface="Courier New"/>
                <a:sym typeface="Courier New"/>
              </a:rPr>
              <a:t>update</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792EA"/>
                </a:solidFill>
                <a:highlight>
                  <a:srgbClr val="292D3E"/>
                </a:highlight>
                <a:latin typeface="Courier New"/>
                <a:ea typeface="Courier New"/>
                <a:cs typeface="Courier New"/>
                <a:sym typeface="Courier New"/>
              </a:rPr>
              <a:t>=&gt;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allowedUpdates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includes</a:t>
            </a:r>
            <a:r>
              <a:rPr lang="en-GB" sz="2400" dirty="0">
                <a:solidFill>
                  <a:srgbClr val="A6ACCD"/>
                </a:solidFill>
                <a:highlight>
                  <a:srgbClr val="292D3E"/>
                </a:highlight>
                <a:latin typeface="Courier New"/>
                <a:ea typeface="Courier New"/>
                <a:cs typeface="Courier New"/>
                <a:sym typeface="Courier New"/>
              </a:rPr>
              <a:t>(update))</a:t>
            </a:r>
          </a:p>
          <a:p>
            <a:pPr marL="0" lvl="0" indent="0" algn="l" rtl="0">
              <a:lnSpc>
                <a:spcPct val="135714"/>
              </a:lnSpc>
              <a:spcBef>
                <a:spcPts val="0"/>
              </a:spcBef>
              <a:spcAft>
                <a:spcPts val="0"/>
              </a:spcAft>
              <a:buClr>
                <a:schemeClr val="dk1"/>
              </a:buClr>
              <a:buSzPts val="1100"/>
              <a:buFont typeface="Arial"/>
              <a:buNone/>
            </a:pPr>
            <a:endParaRPr lang="en-GB" sz="2400" dirty="0">
              <a:solidFill>
                <a:srgbClr val="A6ACCD"/>
              </a:solidFill>
              <a:highlight>
                <a:srgbClr val="292D3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if</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C792EA"/>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isValidOperation</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return</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res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status</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F78C6C"/>
                </a:solidFill>
                <a:highlight>
                  <a:srgbClr val="292D3E"/>
                </a:highlight>
                <a:latin typeface="Courier New"/>
                <a:ea typeface="Courier New"/>
                <a:cs typeface="Courier New"/>
                <a:sym typeface="Courier New"/>
              </a:rPr>
              <a:t>400</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82AAFF"/>
                </a:solidFill>
                <a:highlight>
                  <a:srgbClr val="292D3E"/>
                </a:highlight>
                <a:latin typeface="Courier New"/>
                <a:ea typeface="Courier New"/>
                <a:cs typeface="Courier New"/>
                <a:sym typeface="Courier New"/>
              </a:rPr>
              <a:t>send</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erro</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3E88D"/>
                </a:solidFill>
                <a:highlight>
                  <a:srgbClr val="292D3E"/>
                </a:highlight>
                <a:latin typeface="Courier New"/>
                <a:ea typeface="Courier New"/>
                <a:cs typeface="Courier New"/>
                <a:sym typeface="Courier New"/>
              </a:rPr>
              <a:t>Invalid updates</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89DDFF"/>
                </a:solidFill>
                <a:highlight>
                  <a:srgbClr val="292D3E"/>
                </a:highlight>
                <a:latin typeface="Courier New"/>
                <a:ea typeface="Courier New"/>
                <a:cs typeface="Courier New"/>
                <a:sym typeface="Courier New"/>
              </a:rPr>
              <a:t>       </a:t>
            </a:r>
            <a:r>
              <a:rPr lang="en-GB" sz="2400" i="1" dirty="0">
                <a:solidFill>
                  <a:srgbClr val="676E95"/>
                </a:solidFill>
                <a:highlight>
                  <a:srgbClr val="292D3E"/>
                </a:highlight>
                <a:latin typeface="Courier New"/>
                <a:ea typeface="Courier New"/>
                <a:cs typeface="Courier New"/>
                <a:sym typeface="Courier New"/>
              </a:rPr>
              <a:t>// anything not expected from the </a:t>
            </a:r>
            <a:r>
              <a:rPr lang="en-GB" sz="2400" i="1" dirty="0" err="1">
                <a:solidFill>
                  <a:srgbClr val="676E95"/>
                </a:solidFill>
                <a:highlight>
                  <a:srgbClr val="292D3E"/>
                </a:highlight>
                <a:latin typeface="Courier New"/>
                <a:ea typeface="Courier New"/>
                <a:cs typeface="Courier New"/>
                <a:sym typeface="Courier New"/>
              </a:rPr>
              <a:t>todos</a:t>
            </a:r>
            <a:endParaRPr lang="en-GB" sz="2400" i="1" dirty="0">
              <a:solidFill>
                <a:srgbClr val="676E95"/>
              </a:solidFill>
              <a:highlight>
                <a:srgbClr val="292D3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try</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C792EA"/>
                </a:solidFill>
                <a:highlight>
                  <a:srgbClr val="292D3E"/>
                </a:highlight>
                <a:latin typeface="Courier New"/>
                <a:ea typeface="Courier New"/>
                <a:cs typeface="Courier New"/>
                <a:sym typeface="Courier New"/>
              </a:rPr>
              <a:t>const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F07178"/>
                </a:solidFill>
                <a:highlight>
                  <a:srgbClr val="292D3E"/>
                </a:highlight>
                <a:latin typeface="Courier New"/>
                <a:ea typeface="Courier New"/>
                <a:cs typeface="Courier New"/>
                <a:sym typeface="Courier New"/>
              </a:rPr>
              <a:t>todo</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C792EA"/>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await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Todo</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findOne</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_id</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req</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params</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id</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89DDFF"/>
                </a:solidFill>
                <a:highlight>
                  <a:srgbClr val="292D3E"/>
                </a:highlight>
                <a:latin typeface="Courier New"/>
                <a:ea typeface="Courier New"/>
                <a:cs typeface="Courier New"/>
                <a:sym typeface="Courier New"/>
              </a:rPr>
              <a:t>       </a:t>
            </a:r>
            <a:r>
              <a:rPr lang="en-GB" sz="2400" i="1" dirty="0">
                <a:solidFill>
                  <a:srgbClr val="676E95"/>
                </a:solidFill>
                <a:highlight>
                  <a:srgbClr val="292D3E"/>
                </a:highlight>
                <a:latin typeface="Courier New"/>
                <a:ea typeface="Courier New"/>
                <a:cs typeface="Courier New"/>
                <a:sym typeface="Courier New"/>
              </a:rPr>
              <a:t>// find id passed into the function</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if</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C792EA"/>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todo</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i="1" dirty="0">
                <a:solidFill>
                  <a:srgbClr val="89DDFF"/>
                </a:solidFill>
                <a:highlight>
                  <a:srgbClr val="292D3E"/>
                </a:highlight>
                <a:latin typeface="Courier New"/>
                <a:ea typeface="Courier New"/>
                <a:cs typeface="Courier New"/>
                <a:sym typeface="Courier New"/>
              </a:rPr>
              <a:t>return</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res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status</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F78C6C"/>
                </a:solidFill>
                <a:highlight>
                  <a:srgbClr val="292D3E"/>
                </a:highlight>
                <a:latin typeface="Courier New"/>
                <a:ea typeface="Courier New"/>
                <a:cs typeface="Courier New"/>
                <a:sym typeface="Courier New"/>
              </a:rPr>
              <a:t>404</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82AAFF"/>
                </a:solidFill>
                <a:highlight>
                  <a:srgbClr val="292D3E"/>
                </a:highlight>
                <a:latin typeface="Courier New"/>
                <a:ea typeface="Courier New"/>
                <a:cs typeface="Courier New"/>
                <a:sym typeface="Courier New"/>
              </a:rPr>
              <a:t>send</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F78C6C"/>
                </a:solidFill>
                <a:highlight>
                  <a:srgbClr val="292D3E"/>
                </a:highlight>
                <a:latin typeface="Courier New"/>
                <a:ea typeface="Courier New"/>
                <a:cs typeface="Courier New"/>
                <a:sym typeface="Courier New"/>
              </a:rPr>
              <a:t>404</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82AAFF"/>
                </a:solidFill>
                <a:highlight>
                  <a:srgbClr val="292D3E"/>
                </a:highlight>
                <a:latin typeface="Courier New"/>
                <a:ea typeface="Courier New"/>
                <a:cs typeface="Courier New"/>
                <a:sym typeface="Courier New"/>
              </a:rPr>
              <a:t>send</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updates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forEach</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FF5370"/>
                </a:solidFill>
                <a:highlight>
                  <a:srgbClr val="292D3E"/>
                </a:highlight>
                <a:latin typeface="Courier New"/>
                <a:ea typeface="Courier New"/>
                <a:cs typeface="Courier New"/>
                <a:sym typeface="Courier New"/>
              </a:rPr>
              <a:t>update</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C792EA"/>
                </a:solidFill>
                <a:highlight>
                  <a:srgbClr val="292D3E"/>
                </a:highlight>
                <a:latin typeface="Courier New"/>
                <a:ea typeface="Courier New"/>
                <a:cs typeface="Courier New"/>
                <a:sym typeface="Courier New"/>
              </a:rPr>
              <a:t>=&gt;</a:t>
            </a: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todo</a:t>
            </a:r>
            <a:r>
              <a:rPr lang="en-GB" sz="2400" dirty="0">
                <a:solidFill>
                  <a:srgbClr val="A6ACCD"/>
                </a:solidFill>
                <a:highlight>
                  <a:srgbClr val="292D3E"/>
                </a:highlight>
                <a:latin typeface="Courier New"/>
                <a:ea typeface="Courier New"/>
                <a:cs typeface="Courier New"/>
                <a:sym typeface="Courier New"/>
              </a:rPr>
              <a:t>[update] </a:t>
            </a:r>
            <a:r>
              <a:rPr lang="en-GB" sz="2400" dirty="0">
                <a:solidFill>
                  <a:srgbClr val="C792EA"/>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req</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body</a:t>
            </a:r>
            <a:r>
              <a:rPr lang="en-GB" sz="2400" dirty="0">
                <a:solidFill>
                  <a:srgbClr val="A6ACCD"/>
                </a:solidFill>
                <a:highlight>
                  <a:srgbClr val="292D3E"/>
                </a:highlight>
                <a:latin typeface="Courier New"/>
                <a:ea typeface="Courier New"/>
                <a:cs typeface="Courier New"/>
                <a:sym typeface="Courier New"/>
              </a:rPr>
              <a:t>[update]</a:t>
            </a:r>
          </a:p>
          <a:p>
            <a:pPr marL="0" lvl="0" indent="0" algn="l" rtl="0">
              <a:lnSpc>
                <a:spcPct val="135714"/>
              </a:lnSpc>
              <a:spcBef>
                <a:spcPts val="0"/>
              </a:spcBef>
              <a:spcAft>
                <a:spcPts val="0"/>
              </a:spcAft>
              <a:buClr>
                <a:schemeClr val="dk1"/>
              </a:buClr>
              <a:buSzPts val="1100"/>
              <a:buFont typeface="Arial"/>
              <a:buNone/>
            </a:pPr>
            <a:r>
              <a:rPr lang="en-GB" sz="2400" dirty="0">
                <a:solidFill>
                  <a:srgbClr val="89DDFF"/>
                </a:solidFill>
                <a:highlight>
                  <a:srgbClr val="292D3E"/>
                </a:highlight>
                <a:latin typeface="Courier New"/>
                <a:ea typeface="Courier New"/>
                <a:cs typeface="Courier New"/>
                <a:sym typeface="Courier New"/>
              </a:rPr>
              <a:t>           </a:t>
            </a:r>
            <a:r>
              <a:rPr lang="en-GB" sz="2400" i="1" dirty="0">
                <a:solidFill>
                  <a:srgbClr val="676E95"/>
                </a:solidFill>
                <a:highlight>
                  <a:srgbClr val="292D3E"/>
                </a:highlight>
                <a:latin typeface="Courier New"/>
                <a:ea typeface="Courier New"/>
                <a:cs typeface="Courier New"/>
                <a:sym typeface="Courier New"/>
              </a:rPr>
              <a:t>// update the values and keys dynamically</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await</a:t>
            </a: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todo</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save</a:t>
            </a:r>
            <a:r>
              <a:rPr lang="en-GB" sz="2400" dirty="0">
                <a:solidFill>
                  <a:srgbClr val="A6ACCD"/>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res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status</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F78C6C"/>
                </a:solidFill>
                <a:highlight>
                  <a:srgbClr val="292D3E"/>
                </a:highlight>
                <a:latin typeface="Courier New"/>
                <a:ea typeface="Courier New"/>
                <a:cs typeface="Courier New"/>
                <a:sym typeface="Courier New"/>
              </a:rPr>
              <a:t>200</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82AAFF"/>
                </a:solidFill>
                <a:highlight>
                  <a:srgbClr val="292D3E"/>
                </a:highlight>
                <a:latin typeface="Courier New"/>
                <a:ea typeface="Courier New"/>
                <a:cs typeface="Courier New"/>
                <a:sym typeface="Courier New"/>
              </a:rPr>
              <a:t>send</a:t>
            </a:r>
            <a:r>
              <a:rPr lang="en-GB" sz="2400" dirty="0">
                <a:solidFill>
                  <a:srgbClr val="A6ACCD"/>
                </a:solidFill>
                <a:highlight>
                  <a:srgbClr val="292D3E"/>
                </a:highlight>
                <a:latin typeface="Courier New"/>
                <a:ea typeface="Courier New"/>
                <a:cs typeface="Courier New"/>
                <a:sym typeface="Courier New"/>
              </a:rPr>
              <a:t>(</a:t>
            </a:r>
            <a:r>
              <a:rPr lang="en-GB" sz="2400" dirty="0" err="1">
                <a:solidFill>
                  <a:srgbClr val="A6ACCD"/>
                </a:solidFill>
                <a:highlight>
                  <a:srgbClr val="292D3E"/>
                </a:highlight>
                <a:latin typeface="Courier New"/>
                <a:ea typeface="Courier New"/>
                <a:cs typeface="Courier New"/>
                <a:sym typeface="Courier New"/>
              </a:rPr>
              <a:t>todo</a:t>
            </a:r>
            <a:r>
              <a:rPr lang="en-GB" sz="2400" dirty="0">
                <a:solidFill>
                  <a:srgbClr val="A6ACCD"/>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endParaRPr lang="en-GB" sz="2400" dirty="0">
              <a:solidFill>
                <a:srgbClr val="A6ACCD"/>
              </a:solidFill>
              <a:highlight>
                <a:srgbClr val="292D3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 </a:t>
            </a:r>
            <a:r>
              <a:rPr lang="en-GB" sz="2400" i="1" dirty="0">
                <a:solidFill>
                  <a:srgbClr val="89DDFF"/>
                </a:solidFill>
                <a:highlight>
                  <a:srgbClr val="292D3E"/>
                </a:highlight>
                <a:latin typeface="Courier New"/>
                <a:ea typeface="Courier New"/>
                <a:cs typeface="Courier New"/>
                <a:sym typeface="Courier New"/>
              </a:rPr>
              <a:t>catch</a:t>
            </a:r>
            <a:r>
              <a:rPr lang="en-GB" sz="2400" dirty="0">
                <a:solidFill>
                  <a:srgbClr val="A6ACCD"/>
                </a:solidFill>
                <a:highlight>
                  <a:srgbClr val="292D3E"/>
                </a:highlight>
                <a:latin typeface="Courier New"/>
                <a:ea typeface="Courier New"/>
                <a:cs typeface="Courier New"/>
                <a:sym typeface="Courier New"/>
              </a:rPr>
              <a:t>(e)</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A6ACCD"/>
                </a:solidFill>
                <a:highlight>
                  <a:srgbClr val="292D3E"/>
                </a:highlight>
                <a:latin typeface="Courier New"/>
                <a:ea typeface="Courier New"/>
                <a:cs typeface="Courier New"/>
                <a:sym typeface="Courier New"/>
              </a:rPr>
              <a:t>res</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status</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F78C6C"/>
                </a:solidFill>
                <a:highlight>
                  <a:srgbClr val="292D3E"/>
                </a:highlight>
                <a:latin typeface="Courier New"/>
                <a:ea typeface="Courier New"/>
                <a:cs typeface="Courier New"/>
                <a:sym typeface="Courier New"/>
              </a:rPr>
              <a:t>400</a:t>
            </a:r>
            <a:r>
              <a:rPr lang="en-GB" sz="2400" dirty="0">
                <a:solidFill>
                  <a:srgbClr val="A6ACCD"/>
                </a:solidFill>
                <a:highlight>
                  <a:srgbClr val="292D3E"/>
                </a:highlight>
                <a:latin typeface="Courier New"/>
                <a:ea typeface="Courier New"/>
                <a:cs typeface="Courier New"/>
                <a:sym typeface="Courier New"/>
              </a:rPr>
              <a:t>)</a:t>
            </a: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82AAFF"/>
                </a:solidFill>
                <a:highlight>
                  <a:srgbClr val="292D3E"/>
                </a:highlight>
                <a:latin typeface="Courier New"/>
                <a:ea typeface="Courier New"/>
                <a:cs typeface="Courier New"/>
                <a:sym typeface="Courier New"/>
              </a:rPr>
              <a:t>send</a:t>
            </a:r>
            <a:r>
              <a:rPr lang="en-GB" sz="2400" dirty="0">
                <a:solidFill>
                  <a:srgbClr val="A6ACCD"/>
                </a:solidFill>
                <a:highlight>
                  <a:srgbClr val="292D3E"/>
                </a:highlight>
                <a:latin typeface="Courier New"/>
                <a:ea typeface="Courier New"/>
                <a:cs typeface="Courier New"/>
                <a:sym typeface="Courier New"/>
              </a:rPr>
              <a:t>(e)</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err="1">
                <a:solidFill>
                  <a:srgbClr val="FFCB6B"/>
                </a:solidFill>
                <a:highlight>
                  <a:srgbClr val="292D3E"/>
                </a:highlight>
                <a:latin typeface="Courier New"/>
                <a:ea typeface="Courier New"/>
                <a:cs typeface="Courier New"/>
                <a:sym typeface="Courier New"/>
              </a:rPr>
              <a:t>console</a:t>
            </a:r>
            <a:r>
              <a:rPr lang="en-GB" sz="2400" dirty="0" err="1">
                <a:solidFill>
                  <a:srgbClr val="89DDFF"/>
                </a:solidFill>
                <a:highlight>
                  <a:srgbClr val="292D3E"/>
                </a:highlight>
                <a:latin typeface="Courier New"/>
                <a:ea typeface="Courier New"/>
                <a:cs typeface="Courier New"/>
                <a:sym typeface="Courier New"/>
              </a:rPr>
              <a:t>.</a:t>
            </a:r>
            <a:r>
              <a:rPr lang="en-GB" sz="2400" dirty="0" err="1">
                <a:solidFill>
                  <a:srgbClr val="82AAFF"/>
                </a:solidFill>
                <a:highlight>
                  <a:srgbClr val="292D3E"/>
                </a:highlight>
                <a:latin typeface="Courier New"/>
                <a:ea typeface="Courier New"/>
                <a:cs typeface="Courier New"/>
                <a:sym typeface="Courier New"/>
              </a:rPr>
              <a:t>error</a:t>
            </a:r>
            <a:r>
              <a:rPr lang="en-GB" sz="2400" dirty="0">
                <a:solidFill>
                  <a:srgbClr val="A6ACCD"/>
                </a:solidFill>
                <a:highlight>
                  <a:srgbClr val="292D3E"/>
                </a:highlight>
                <a:latin typeface="Courier New"/>
                <a:ea typeface="Courier New"/>
                <a:cs typeface="Courier New"/>
                <a:sym typeface="Courier New"/>
              </a:rPr>
              <a:t>(e)</a:t>
            </a:r>
          </a:p>
          <a:p>
            <a:pPr marL="0" lvl="0" indent="0" algn="l" rtl="0">
              <a:lnSpc>
                <a:spcPct val="135714"/>
              </a:lnSpc>
              <a:spcBef>
                <a:spcPts val="0"/>
              </a:spcBef>
              <a:spcAft>
                <a:spcPts val="0"/>
              </a:spcAft>
              <a:buClr>
                <a:schemeClr val="dk1"/>
              </a:buClr>
              <a:buSzPts val="1100"/>
              <a:buFont typeface="Arial"/>
              <a:buNone/>
            </a:pPr>
            <a:r>
              <a:rPr lang="en-GB" sz="2400" dirty="0">
                <a:solidFill>
                  <a:srgbClr val="A6ACCD"/>
                </a:solidFill>
                <a:highlight>
                  <a:srgbClr val="292D3E"/>
                </a:highlight>
                <a:latin typeface="Courier New"/>
                <a:ea typeface="Courier New"/>
                <a:cs typeface="Courier New"/>
                <a:sym typeface="Courier New"/>
              </a:rPr>
              <a:t>   </a:t>
            </a:r>
            <a:r>
              <a:rPr lang="en-GB" sz="2400" dirty="0">
                <a:solidFill>
                  <a:srgbClr val="89DDFF"/>
                </a:solidFill>
                <a:highlight>
                  <a:srgbClr val="292D3E"/>
                </a:highlight>
                <a:latin typeface="Courier New"/>
                <a:ea typeface="Courier New"/>
                <a:cs typeface="Courier New"/>
                <a:sym typeface="Courier New"/>
              </a:rPr>
              <a:t>}</a:t>
            </a:r>
          </a:p>
          <a:p>
            <a:pPr marL="0" lvl="0" indent="0" algn="l" rtl="0">
              <a:lnSpc>
                <a:spcPct val="135714"/>
              </a:lnSpc>
              <a:spcBef>
                <a:spcPts val="0"/>
              </a:spcBef>
              <a:spcAft>
                <a:spcPts val="0"/>
              </a:spcAft>
              <a:buClr>
                <a:schemeClr val="dk1"/>
              </a:buClr>
              <a:buSzPts val="1100"/>
              <a:buFont typeface="Arial"/>
              <a:buNone/>
            </a:pPr>
            <a:r>
              <a:rPr lang="en-GB" sz="2400" dirty="0">
                <a:solidFill>
                  <a:srgbClr val="89DDFF"/>
                </a:solidFill>
                <a:highlight>
                  <a:srgbClr val="292D3E"/>
                </a:highlight>
                <a:latin typeface="Courier New"/>
                <a:ea typeface="Courier New"/>
                <a:cs typeface="Courier New"/>
                <a:sym typeface="Courier New"/>
              </a:rPr>
              <a:t>}</a:t>
            </a:r>
            <a:r>
              <a:rPr lang="en-GB" sz="2400" dirty="0">
                <a:solidFill>
                  <a:srgbClr val="A6ACCD"/>
                </a:solidFill>
                <a:highlight>
                  <a:srgbClr val="292D3E"/>
                </a:highlight>
                <a:latin typeface="Courier New"/>
                <a:ea typeface="Courier New"/>
                <a:cs typeface="Courier New"/>
                <a:sym typeface="Courier New"/>
              </a:rPr>
              <a:t>)</a:t>
            </a:r>
          </a:p>
          <a:p>
            <a:pPr marL="0" lvl="0" indent="0" algn="just" rtl="0">
              <a:lnSpc>
                <a:spcPct val="125000"/>
              </a:lnSpc>
              <a:spcBef>
                <a:spcPts val="0"/>
              </a:spcBef>
              <a:spcAft>
                <a:spcPts val="0"/>
              </a:spcAft>
              <a:buClr>
                <a:schemeClr val="dk1"/>
              </a:buClr>
              <a:buSzPts val="1100"/>
              <a:buFont typeface="Arial"/>
              <a:buNone/>
            </a:pPr>
            <a:endParaRPr lang="en-GB" dirty="0">
              <a:solidFill>
                <a:schemeClr val="dk1"/>
              </a:solidFill>
              <a:latin typeface="Montserrat Light"/>
              <a:ea typeface="Montserrat Light"/>
              <a:cs typeface="Montserrat Light"/>
              <a:sym typeface="Montserrat Light"/>
            </a:endParaRPr>
          </a:p>
        </p:txBody>
      </p:sp>
    </p:spTree>
    <p:extLst>
      <p:ext uri="{BB962C8B-B14F-4D97-AF65-F5344CB8AC3E}">
        <p14:creationId xmlns:p14="http://schemas.microsoft.com/office/powerpoint/2010/main" val="1510663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All documents that meet the specified condition will be removed from the collection. In the example below, all documents with empty strings values for blog titles will be removed. </a:t>
            </a:r>
          </a:p>
        </p:txBody>
      </p:sp>
    </p:spTree>
    <p:extLst>
      <p:ext uri="{BB962C8B-B14F-4D97-AF65-F5344CB8AC3E}">
        <p14:creationId xmlns:p14="http://schemas.microsoft.com/office/powerpoint/2010/main" val="34009236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bg>
      <p:bgPr>
        <a:solidFill>
          <a:srgbClr val="4294A2"/>
        </a:solidFill>
        <a:effectLst/>
      </p:bgPr>
    </p:bg>
    <p:spTree>
      <p:nvGrpSpPr>
        <p:cNvPr id="1" name=""/>
        <p:cNvGrpSpPr/>
        <p:nvPr/>
      </p:nvGrpSpPr>
      <p:grpSpPr>
        <a:xfrm>
          <a:off x="0" y="0"/>
          <a:ext cx="0" cy="0"/>
          <a:chOff x="0" y="0"/>
          <a:chExt cx="0" cy="0"/>
        </a:xfrm>
      </p:grpSpPr>
      <p:sp>
        <p:nvSpPr>
          <p:cNvPr id="14"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Presentation Title</a:t>
            </a:r>
          </a:p>
        </p:txBody>
      </p:sp>
      <p:sp>
        <p:nvSpPr>
          <p:cNvPr id="15" name="Body Level One…"/>
          <p:cNvSpPr txBox="1">
            <a:spLocks noGrp="1"/>
          </p:cNvSpPr>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sz="5500" b="1">
                <a:solidFill>
                  <a:srgbClr val="FFFFFF"/>
                </a:solidFill>
              </a:defRPr>
            </a:lvl1pPr>
            <a:lvl2pPr marL="0" indent="457200" defTabSz="825500">
              <a:lnSpc>
                <a:spcPct val="100000"/>
              </a:lnSpc>
              <a:spcBef>
                <a:spcPts val="0"/>
              </a:spcBef>
              <a:buSzTx/>
              <a:buNone/>
              <a:defRPr sz="5500" b="1">
                <a:solidFill>
                  <a:srgbClr val="FFFFFF"/>
                </a:solidFill>
              </a:defRPr>
            </a:lvl2pPr>
            <a:lvl3pPr marL="0" indent="914400" defTabSz="825500">
              <a:lnSpc>
                <a:spcPct val="100000"/>
              </a:lnSpc>
              <a:spcBef>
                <a:spcPts val="0"/>
              </a:spcBef>
              <a:buSzTx/>
              <a:buNone/>
              <a:defRPr sz="5500" b="1">
                <a:solidFill>
                  <a:srgbClr val="FFFFFF"/>
                </a:solidFill>
              </a:defRPr>
            </a:lvl3pPr>
            <a:lvl4pPr marL="0" indent="1371600" defTabSz="825500">
              <a:lnSpc>
                <a:spcPct val="100000"/>
              </a:lnSpc>
              <a:spcBef>
                <a:spcPts val="0"/>
              </a:spcBef>
              <a:buSzTx/>
              <a:buNone/>
              <a:defRPr sz="5500" b="1">
                <a:solidFill>
                  <a:srgbClr val="FFFFFF"/>
                </a:solidFill>
              </a:defRPr>
            </a:lvl4pPr>
            <a:lvl5pPr marL="0" indent="1828800" defTabSz="825500">
              <a:lnSpc>
                <a:spcPct val="100000"/>
              </a:lnSpc>
              <a:spcBef>
                <a:spcPts val="0"/>
              </a:spcBef>
              <a:buSzTx/>
              <a:buNone/>
              <a:defRPr sz="5500" b="1">
                <a:solidFill>
                  <a:srgbClr val="FFFFFF"/>
                </a:solidFill>
              </a:defRPr>
            </a:lvl5pPr>
          </a:lstStyle>
          <a:p>
            <a:r>
              <a:t>Presentation Subtitle</a:t>
            </a:r>
          </a:p>
          <a:p>
            <a:pPr lvl="1"/>
            <a:endParaRPr/>
          </a:p>
          <a:p>
            <a:pPr lvl="2"/>
            <a:endParaRPr/>
          </a:p>
          <a:p>
            <a:pPr lvl="3"/>
            <a:endParaRPr/>
          </a:p>
          <a:p>
            <a:pPr lvl="4"/>
            <a:endParaRPr/>
          </a:p>
        </p:txBody>
      </p:sp>
      <p:pic>
        <p:nvPicPr>
          <p:cNvPr id="16" name="mcittt-01.png" descr="mcittt-01.png"/>
          <p:cNvPicPr>
            <a:picLocks noChangeAspect="1"/>
          </p:cNvPicPr>
          <p:nvPr/>
        </p:nvPicPr>
        <p:blipFill>
          <a:blip r:embed="rId2"/>
          <a:stretch>
            <a:fillRect/>
          </a:stretch>
        </p:blipFill>
        <p:spPr>
          <a:xfrm>
            <a:off x="5351098" y="11337232"/>
            <a:ext cx="4777359" cy="2687265"/>
          </a:xfrm>
          <a:prstGeom prst="rect">
            <a:avLst/>
          </a:prstGeom>
          <a:ln w="12700">
            <a:miter lim="400000"/>
          </a:ln>
        </p:spPr>
      </p:pic>
      <p:pic>
        <p:nvPicPr>
          <p:cNvPr id="17" name="Tuwaiq Academy Logo-02.png" descr="Tuwaiq Academy Logo-02.png"/>
          <p:cNvPicPr>
            <a:picLocks noChangeAspect="1"/>
          </p:cNvPicPr>
          <p:nvPr/>
        </p:nvPicPr>
        <p:blipFill>
          <a:blip r:embed="rId3"/>
          <a:stretch>
            <a:fillRect/>
          </a:stretch>
        </p:blipFill>
        <p:spPr>
          <a:xfrm>
            <a:off x="-551050" y="10674873"/>
            <a:ext cx="7136316" cy="4011984"/>
          </a:xfrm>
          <a:prstGeom prst="rect">
            <a:avLst/>
          </a:prstGeom>
          <a:ln w="12700">
            <a:miter lim="400000"/>
          </a:ln>
        </p:spPr>
      </p:pic>
      <p:pic>
        <p:nvPicPr>
          <p:cNvPr id="18" name="logoSAFCSP-01.png" descr="logoSAFCSP-01.png"/>
          <p:cNvPicPr>
            <a:picLocks noChangeAspect="1"/>
          </p:cNvPicPr>
          <p:nvPr/>
        </p:nvPicPr>
        <p:blipFill>
          <a:blip r:embed="rId4"/>
          <a:stretch>
            <a:fillRect/>
          </a:stretch>
        </p:blipFill>
        <p:spPr>
          <a:xfrm>
            <a:off x="9510718" y="10674873"/>
            <a:ext cx="5672729" cy="4011984"/>
          </a:xfrm>
          <a:prstGeom prst="rect">
            <a:avLst/>
          </a:prstGeom>
          <a:ln w="12700">
            <a:miter lim="400000"/>
          </a:ln>
        </p:spPr>
      </p:pic>
      <p:sp>
        <p:nvSpPr>
          <p:cNvPr id="19" name="v"/>
          <p:cNvSpPr/>
          <p:nvPr/>
        </p:nvSpPr>
        <p:spPr>
          <a:xfrm>
            <a:off x="5858" y="-54931"/>
            <a:ext cx="24372284" cy="153183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v</a:t>
            </a:r>
          </a:p>
        </p:txBody>
      </p:sp>
      <p:pic>
        <p:nvPicPr>
          <p:cNvPr id="20" name="Tuwaiq1000-google-logo-01.png" descr="Tuwaiq1000-google-logo-01.png"/>
          <p:cNvPicPr>
            <a:picLocks noChangeAspect="1"/>
          </p:cNvPicPr>
          <p:nvPr/>
        </p:nvPicPr>
        <p:blipFill>
          <a:blip r:embed="rId5"/>
          <a:stretch>
            <a:fillRect/>
          </a:stretch>
        </p:blipFill>
        <p:spPr>
          <a:xfrm>
            <a:off x="502625" y="-970857"/>
            <a:ext cx="6194032" cy="336369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73" name="image.png"/>
          <p:cNvSpPr>
            <a:spLocks noGrp="1"/>
          </p:cNvSpPr>
          <p:nvPr>
            <p:ph type="pic" idx="21"/>
          </p:nvPr>
        </p:nvSpPr>
        <p:spPr>
          <a:xfrm>
            <a:off x="5853394" y="519393"/>
            <a:ext cx="12677213" cy="12677214"/>
          </a:xfrm>
          <a:prstGeom prst="rect">
            <a:avLst/>
          </a:prstGeom>
        </p:spPr>
        <p:txBody>
          <a:bodyPr lIns="91439" tIns="45719" rIns="91439" bIns="45719">
            <a:noAutofit/>
          </a:bodyPr>
          <a:lstStyle/>
          <a:p>
            <a:endParaRPr/>
          </a:p>
        </p:txBody>
      </p:sp>
      <p:pic>
        <p:nvPicPr>
          <p:cNvPr id="174"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sp>
        <p:nvSpPr>
          <p:cNvPr id="17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Photo">
    <p:spTree>
      <p:nvGrpSpPr>
        <p:cNvPr id="1" name=""/>
        <p:cNvGrpSpPr/>
        <p:nvPr/>
      </p:nvGrpSpPr>
      <p:grpSpPr>
        <a:xfrm>
          <a:off x="0" y="0"/>
          <a:ext cx="0" cy="0"/>
          <a:chOff x="0" y="0"/>
          <a:chExt cx="0" cy="0"/>
        </a:xfrm>
      </p:grpSpPr>
      <p:sp>
        <p:nvSpPr>
          <p:cNvPr id="28" name="Presentation Title"/>
          <p:cNvSpPr txBox="1">
            <a:spLocks noGrp="1"/>
          </p:cNvSpPr>
          <p:nvPr>
            <p:ph type="title" hasCustomPrompt="1"/>
          </p:nvPr>
        </p:nvSpPr>
        <p:spPr>
          <a:xfrm>
            <a:off x="1206500" y="7123707"/>
            <a:ext cx="19570511" cy="4648201"/>
          </a:xfrm>
          <a:prstGeom prst="rect">
            <a:avLst/>
          </a:prstGeom>
        </p:spPr>
        <p:txBody>
          <a:bodyPr anchor="b"/>
          <a:lstStyle>
            <a:lvl1pPr>
              <a:defRPr sz="11600" spc="-232"/>
            </a:lvl1pPr>
          </a:lstStyle>
          <a:p>
            <a:r>
              <a:t>Presentation Title</a:t>
            </a:r>
          </a:p>
        </p:txBody>
      </p:sp>
      <p:sp>
        <p:nvSpPr>
          <p:cNvPr id="29" name="Author and Date"/>
          <p:cNvSpPr txBox="1">
            <a:spLocks noGrp="1"/>
          </p:cNvSpPr>
          <p:nvPr>
            <p:ph type="body" sz="quarter" idx="21" hasCustomPrompt="1"/>
          </p:nvPr>
        </p:nvSpPr>
        <p:spPr>
          <a:xfrm>
            <a:off x="1207690" y="1106137"/>
            <a:ext cx="19568131" cy="636979"/>
          </a:xfrm>
          <a:prstGeom prst="rect">
            <a:avLst/>
          </a:prstGeom>
        </p:spPr>
        <p:txBody>
          <a:bodyPr lIns="45719" tIns="45719" rIns="45719" bIns="45719"/>
          <a:lstStyle>
            <a:lvl1pPr marL="0" indent="0" algn="l" defTabSz="825500">
              <a:lnSpc>
                <a:spcPct val="100000"/>
              </a:lnSpc>
              <a:spcBef>
                <a:spcPts val="0"/>
              </a:spcBef>
              <a:buSzTx/>
              <a:buNone/>
              <a:defRPr sz="3600" b="1"/>
            </a:lvl1pPr>
          </a:lstStyle>
          <a:p>
            <a:pPr rtl="0">
              <a:defRPr/>
            </a:pPr>
            <a:r>
              <a:t>Author and Date</a:t>
            </a:r>
          </a:p>
        </p:txBody>
      </p:sp>
      <p:sp>
        <p:nvSpPr>
          <p:cNvPr id="30" name="Body Level One…"/>
          <p:cNvSpPr txBox="1">
            <a:spLocks noGrp="1"/>
          </p:cNvSpPr>
          <p:nvPr>
            <p:ph type="body" sz="quarter" idx="1" hasCustomPrompt="1"/>
          </p:nvPr>
        </p:nvSpPr>
        <p:spPr>
          <a:xfrm>
            <a:off x="1206500" y="11609910"/>
            <a:ext cx="19570511"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1" name="Rectangle"/>
          <p:cNvSpPr/>
          <p:nvPr/>
        </p:nvSpPr>
        <p:spPr>
          <a:xfrm>
            <a:off x="21848894" y="-110577"/>
            <a:ext cx="2543007" cy="13937155"/>
          </a:xfrm>
          <a:prstGeom prst="rect">
            <a:avLst/>
          </a:prstGeom>
          <a:solidFill>
            <a:srgbClr val="4294A2"/>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2"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33" name="Dotline-02.png" descr="Dotline-02.png"/>
          <p:cNvPicPr>
            <a:picLocks noChangeAspect="1"/>
          </p:cNvPicPr>
          <p:nvPr/>
        </p:nvPicPr>
        <p:blipFill>
          <a:blip r:embed="rId3"/>
          <a:stretch>
            <a:fillRect/>
          </a:stretch>
        </p:blipFill>
        <p:spPr>
          <a:xfrm>
            <a:off x="-4451082" y="0"/>
            <a:ext cx="9700512" cy="13716001"/>
          </a:xfrm>
          <a:prstGeom prst="rect">
            <a:avLst/>
          </a:prstGeom>
          <a:ln w="12700">
            <a:miter lim="400000"/>
          </a:ln>
        </p:spPr>
      </p:pic>
      <p:pic>
        <p:nvPicPr>
          <p:cNvPr id="34"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4" name="Slide Title"/>
          <p:cNvSpPr txBox="1">
            <a:spLocks noGrp="1"/>
          </p:cNvSpPr>
          <p:nvPr>
            <p:ph type="title" hasCustomPrompt="1"/>
          </p:nvPr>
        </p:nvSpPr>
        <p:spPr>
          <a:prstGeom prst="rect">
            <a:avLst/>
          </a:prstGeom>
        </p:spPr>
        <p:txBody>
          <a:bodyPr/>
          <a:lstStyle/>
          <a:p>
            <a:r>
              <a:t>Slide Title</a:t>
            </a:r>
          </a:p>
        </p:txBody>
      </p:sp>
      <p:sp>
        <p:nvSpPr>
          <p:cNvPr id="55"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56"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Slide Subtitle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64" name="Body Level One…"/>
          <p:cNvSpPr txBox="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381000" indent="-381000" algn="r" rtl="1">
              <a:lnSpc>
                <a:spcPct val="90000"/>
              </a:lnSpc>
              <a:spcBef>
                <a:spcPts val="4500"/>
              </a:spcBef>
              <a:buSzPct val="123000"/>
              <a:buChar char="•"/>
              <a:defRPr sz="3000">
                <a:latin typeface="Helvetica"/>
                <a:ea typeface="Helvetica"/>
                <a:cs typeface="Helvetica"/>
                <a:sym typeface="Helvetica"/>
              </a:defRPr>
            </a:lvl1pPr>
            <a:lvl2pPr marL="990600" indent="-381000" algn="r" rtl="1">
              <a:lnSpc>
                <a:spcPct val="90000"/>
              </a:lnSpc>
              <a:spcBef>
                <a:spcPts val="4500"/>
              </a:spcBef>
              <a:buSzPct val="123000"/>
              <a:buChar char="•"/>
              <a:defRPr sz="3000">
                <a:latin typeface="Helvetica"/>
                <a:ea typeface="Helvetica"/>
                <a:cs typeface="Helvetica"/>
                <a:sym typeface="Helvetica"/>
              </a:defRPr>
            </a:lvl2pPr>
            <a:lvl3pPr marL="1600200" indent="-381000" algn="r" rtl="1">
              <a:lnSpc>
                <a:spcPct val="90000"/>
              </a:lnSpc>
              <a:spcBef>
                <a:spcPts val="4500"/>
              </a:spcBef>
              <a:buSzPct val="123000"/>
              <a:buChar char="•"/>
              <a:defRPr sz="3000">
                <a:latin typeface="Helvetica"/>
                <a:ea typeface="Helvetica"/>
                <a:cs typeface="Helvetica"/>
                <a:sym typeface="Helvetica"/>
              </a:defRPr>
            </a:lvl3pPr>
            <a:lvl4pPr marL="2209800" indent="-381000" algn="r" rtl="1">
              <a:lnSpc>
                <a:spcPct val="90000"/>
              </a:lnSpc>
              <a:spcBef>
                <a:spcPts val="4500"/>
              </a:spcBef>
              <a:buSzPct val="123000"/>
              <a:buChar char="•"/>
              <a:defRPr sz="3000">
                <a:latin typeface="Helvetica"/>
                <a:ea typeface="Helvetica"/>
                <a:cs typeface="Helvetica"/>
                <a:sym typeface="Helvetica"/>
              </a:defRPr>
            </a:lvl4pPr>
            <a:lvl5pPr marL="2819400" indent="-381000" algn="r" rtl="1">
              <a:lnSpc>
                <a:spcPct val="90000"/>
              </a:lnSpc>
              <a:spcBef>
                <a:spcPts val="4500"/>
              </a:spcBef>
              <a:buSzPct val="123000"/>
              <a:buChar char="•"/>
              <a:defRPr sz="3000">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pic>
        <p:nvPicPr>
          <p:cNvPr id="65"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66" name="Dotline-02.png" descr="Dotline-02.png"/>
          <p:cNvPicPr>
            <a:picLocks noChangeAspect="1"/>
          </p:cNvPicPr>
          <p:nvPr/>
        </p:nvPicPr>
        <p:blipFill>
          <a:blip r:embed="rId3"/>
          <a:stretch>
            <a:fillRect/>
          </a:stretch>
        </p:blipFill>
        <p:spPr>
          <a:xfrm>
            <a:off x="-4451082" y="0"/>
            <a:ext cx="9700512" cy="13716001"/>
          </a:xfrm>
          <a:prstGeom prst="rect">
            <a:avLst/>
          </a:prstGeom>
          <a:ln w="12700">
            <a:miter lim="400000"/>
          </a:ln>
        </p:spPr>
      </p:pic>
      <p:pic>
        <p:nvPicPr>
          <p:cNvPr id="67"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75"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Slide Subtitle</a:t>
            </a:r>
          </a:p>
        </p:txBody>
      </p:sp>
      <p:sp>
        <p:nvSpPr>
          <p:cNvPr id="76"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77" name="image.png"/>
          <p:cNvSpPr>
            <a:spLocks noGrp="1"/>
          </p:cNvSpPr>
          <p:nvPr>
            <p:ph type="pic" sz="half" idx="22"/>
          </p:nvPr>
        </p:nvSpPr>
        <p:spPr>
          <a:xfrm>
            <a:off x="12193751" y="1401265"/>
            <a:ext cx="10913372" cy="10913371"/>
          </a:xfrm>
          <a:prstGeom prst="rect">
            <a:avLst/>
          </a:prstGeom>
        </p:spPr>
        <p:txBody>
          <a:bodyPr lIns="91439" tIns="45719" rIns="91439" bIns="45719">
            <a:noAutofit/>
          </a:bodyPr>
          <a:lstStyle/>
          <a:p>
            <a:endParaRPr/>
          </a:p>
        </p:txBody>
      </p:sp>
      <p:sp>
        <p:nvSpPr>
          <p:cNvPr id="78"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pic>
        <p:nvPicPr>
          <p:cNvPr id="79"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80" name="Tuwaiq Academy LogoWaterMark-01-01.png" descr="Tuwaiq Academy LogoWaterMark-01-01.png"/>
          <p:cNvPicPr>
            <a:picLocks noChangeAspect="1"/>
          </p:cNvPicPr>
          <p:nvPr/>
        </p:nvPicPr>
        <p:blipFill>
          <a:blip r:embed="rId3">
            <a:alphaModFix amt="50159"/>
          </a:blip>
          <a:stretch>
            <a:fillRect/>
          </a:stretch>
        </p:blipFill>
        <p:spPr>
          <a:xfrm>
            <a:off x="2141904" y="-7352294"/>
            <a:ext cx="20100192" cy="28420588"/>
          </a:xfrm>
          <a:prstGeom prst="rect">
            <a:avLst/>
          </a:prstGeom>
          <a:ln w="12700">
            <a:miter lim="400000"/>
          </a:ln>
        </p:spPr>
      </p:pic>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9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10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Slide Subtitle</a:t>
            </a:r>
          </a:p>
        </p:txBody>
      </p:sp>
      <p:pic>
        <p:nvPicPr>
          <p:cNvPr id="101"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02" name="Dotline-01.png" descr="Dotline-01.png"/>
          <p:cNvPicPr>
            <a:picLocks noChangeAspect="1"/>
          </p:cNvPicPr>
          <p:nvPr/>
        </p:nvPicPr>
        <p:blipFill>
          <a:blip r:embed="rId3"/>
          <a:stretch>
            <a:fillRect/>
          </a:stretch>
        </p:blipFill>
        <p:spPr>
          <a:xfrm>
            <a:off x="159472" y="-2525380"/>
            <a:ext cx="9700513" cy="13716001"/>
          </a:xfrm>
          <a:prstGeom prst="rect">
            <a:avLst/>
          </a:prstGeom>
          <a:ln w="12700">
            <a:miter lim="400000"/>
          </a:ln>
        </p:spPr>
      </p:pic>
      <p:pic>
        <p:nvPicPr>
          <p:cNvPr id="103"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111"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112"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Agenda Subtitle</a:t>
            </a:r>
          </a:p>
        </p:txBody>
      </p:sp>
      <p:sp>
        <p:nvSpPr>
          <p:cNvPr id="113"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pic>
        <p:nvPicPr>
          <p:cNvPr id="114"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15" name="Dotline-02.png" descr="Dotline-02.png"/>
          <p:cNvPicPr>
            <a:picLocks noChangeAspect="1"/>
          </p:cNvPicPr>
          <p:nvPr/>
        </p:nvPicPr>
        <p:blipFill>
          <a:blip r:embed="rId3"/>
          <a:stretch>
            <a:fillRect/>
          </a:stretch>
        </p:blipFill>
        <p:spPr>
          <a:xfrm>
            <a:off x="-4451082" y="0"/>
            <a:ext cx="9700512" cy="13716001"/>
          </a:xfrm>
          <a:prstGeom prst="rect">
            <a:avLst/>
          </a:prstGeom>
          <a:ln w="12700">
            <a:miter lim="400000"/>
          </a:ln>
        </p:spPr>
      </p:pic>
      <p:pic>
        <p:nvPicPr>
          <p:cNvPr id="116"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Statement">
    <p:spTree>
      <p:nvGrpSpPr>
        <p:cNvPr id="1" name=""/>
        <p:cNvGrpSpPr/>
        <p:nvPr/>
      </p:nvGrpSpPr>
      <p:grpSpPr>
        <a:xfrm>
          <a:off x="0" y="0"/>
          <a:ext cx="0" cy="0"/>
          <a:chOff x="0" y="0"/>
          <a:chExt cx="0" cy="0"/>
        </a:xfrm>
      </p:grpSpPr>
      <p:pic>
        <p:nvPicPr>
          <p:cNvPr id="124"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25" name="Dotline-01.png" descr="Dotline-01.png"/>
          <p:cNvPicPr>
            <a:picLocks noChangeAspect="1"/>
          </p:cNvPicPr>
          <p:nvPr/>
        </p:nvPicPr>
        <p:blipFill>
          <a:blip r:embed="rId3"/>
          <a:stretch>
            <a:fillRect/>
          </a:stretch>
        </p:blipFill>
        <p:spPr>
          <a:xfrm>
            <a:off x="-987801" y="-1621804"/>
            <a:ext cx="9700512" cy="13716001"/>
          </a:xfrm>
          <a:prstGeom prst="rect">
            <a:avLst/>
          </a:prstGeom>
          <a:ln w="12700">
            <a:miter lim="400000"/>
          </a:ln>
        </p:spPr>
      </p:pic>
      <p:sp>
        <p:nvSpPr>
          <p:cNvPr id="126" name="Rectangle"/>
          <p:cNvSpPr txBox="1">
            <a:spLocks noGrp="1"/>
          </p:cNvSpPr>
          <p:nvPr>
            <p:ph type="body" sz="quarter" idx="21"/>
          </p:nvPr>
        </p:nvSpPr>
        <p:spPr>
          <a:xfrm>
            <a:off x="20006181" y="3163652"/>
            <a:ext cx="3045544" cy="8205375"/>
          </a:xfrm>
          <a:prstGeom prst="rect">
            <a:avLst/>
          </a:prstGeom>
        </p:spPr>
        <p:txBody>
          <a:bodyPr anchor="ctr"/>
          <a:lstStyle/>
          <a:p>
            <a:pPr marL="0" lvl="1" indent="457200" algn="l" rtl="0">
              <a:buSzTx/>
              <a:buNone/>
              <a:defRPr>
                <a:solidFill>
                  <a:srgbClr val="000000"/>
                </a:solidFill>
                <a:latin typeface="+mn-lt"/>
                <a:ea typeface="+mn-ea"/>
                <a:cs typeface="+mn-cs"/>
                <a:sym typeface="Helvetica Neue"/>
              </a:defRPr>
            </a:pPr>
            <a:endParaRPr/>
          </a:p>
        </p:txBody>
      </p:sp>
      <p:sp>
        <p:nvSpPr>
          <p:cNvPr id="127" name="Rectangle"/>
          <p:cNvSpPr txBox="1">
            <a:spLocks noGrp="1"/>
          </p:cNvSpPr>
          <p:nvPr>
            <p:ph type="body" idx="22"/>
          </p:nvPr>
        </p:nvSpPr>
        <p:spPr>
          <a:xfrm>
            <a:off x="1780557" y="3163652"/>
            <a:ext cx="17993860" cy="8205375"/>
          </a:xfrm>
          <a:prstGeom prst="rect">
            <a:avLst/>
          </a:prstGeom>
        </p:spPr>
        <p:txBody>
          <a:bodyPr anchor="ctr"/>
          <a:lstStyle/>
          <a:p>
            <a:pPr marL="0" indent="0" algn="l" rtl="0">
              <a:buSzTx/>
              <a:buNone/>
              <a:defRPr>
                <a:solidFill>
                  <a:srgbClr val="6B7076"/>
                </a:solidFill>
                <a:latin typeface="+mn-lt"/>
                <a:ea typeface="+mn-ea"/>
                <a:cs typeface="+mn-cs"/>
                <a:sym typeface="Helvetica Neue"/>
              </a:defRPr>
            </a:pPr>
            <a:endParaRPr/>
          </a:p>
        </p:txBody>
      </p:sp>
      <p:sp>
        <p:nvSpPr>
          <p:cNvPr id="128" name="Time : 30 min"/>
          <p:cNvSpPr txBox="1">
            <a:spLocks noGrp="1"/>
          </p:cNvSpPr>
          <p:nvPr>
            <p:ph type="body" sz="quarter" idx="23"/>
          </p:nvPr>
        </p:nvSpPr>
        <p:spPr>
          <a:xfrm>
            <a:off x="1759560" y="1813733"/>
            <a:ext cx="7656921" cy="817668"/>
          </a:xfrm>
          <a:prstGeom prst="rect">
            <a:avLst/>
          </a:prstGeom>
        </p:spPr>
        <p:txBody>
          <a:bodyPr anchor="ctr"/>
          <a:lstStyle>
            <a:lvl1pPr marL="0" indent="0" algn="l">
              <a:lnSpc>
                <a:spcPct val="100000"/>
              </a:lnSpc>
              <a:spcBef>
                <a:spcPts val="0"/>
              </a:spcBef>
              <a:buSzTx/>
              <a:buNone/>
              <a:defRPr sz="2400">
                <a:latin typeface="+mn-lt"/>
                <a:ea typeface="+mn-ea"/>
                <a:cs typeface="+mn-cs"/>
                <a:sym typeface="Helvetica Neue"/>
              </a:defRPr>
            </a:lvl1pPr>
          </a:lstStyle>
          <a:p>
            <a:r>
              <a:t>Time : 30 min </a:t>
            </a:r>
          </a:p>
        </p:txBody>
      </p:sp>
      <p:sp>
        <p:nvSpPr>
          <p:cNvPr id="129" name="Titile"/>
          <p:cNvSpPr txBox="1">
            <a:spLocks noGrp="1"/>
          </p:cNvSpPr>
          <p:nvPr>
            <p:ph type="body" sz="quarter" idx="24"/>
          </p:nvPr>
        </p:nvSpPr>
        <p:spPr>
          <a:xfrm>
            <a:off x="12115931" y="1813733"/>
            <a:ext cx="7656922" cy="817668"/>
          </a:xfrm>
          <a:prstGeom prst="rect">
            <a:avLst/>
          </a:prstGeom>
        </p:spPr>
        <p:txBody>
          <a:bodyPr anchor="ctr"/>
          <a:lstStyle>
            <a:lvl1pPr marL="0" indent="0" defTabSz="1365469">
              <a:lnSpc>
                <a:spcPct val="80000"/>
              </a:lnSpc>
              <a:spcBef>
                <a:spcPts val="0"/>
              </a:spcBef>
              <a:buSzTx/>
              <a:buNone/>
              <a:defRPr sz="4760" b="1" spc="-95">
                <a:solidFill>
                  <a:srgbClr val="6B7076"/>
                </a:solidFill>
                <a:latin typeface="+mn-lt"/>
                <a:ea typeface="+mn-ea"/>
                <a:cs typeface="+mn-cs"/>
                <a:sym typeface="Helvetica Neue"/>
              </a:defRPr>
            </a:lvl1pPr>
          </a:lstStyle>
          <a:p>
            <a:r>
              <a:t>Titile</a:t>
            </a:r>
          </a:p>
        </p:txBody>
      </p:sp>
      <p:pic>
        <p:nvPicPr>
          <p:cNvPr id="130"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50"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algn="l" defTabSz="825500">
              <a:lnSpc>
                <a:spcPct val="100000"/>
              </a:lnSpc>
              <a:spcBef>
                <a:spcPts val="0"/>
              </a:spcBef>
              <a:buSzTx/>
              <a:buNone/>
              <a:defRPr sz="3600" b="1"/>
            </a:lvl1pPr>
          </a:lstStyle>
          <a:p>
            <a:pPr rtl="0">
              <a:defRPr/>
            </a:pPr>
            <a:r>
              <a:t>Attribution</a:t>
            </a:r>
          </a:p>
        </p:txBody>
      </p:sp>
      <p:sp>
        <p:nvSpPr>
          <p:cNvPr id="151"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vl1pPr>
            <a:lvl2pPr marL="638923" indent="-12700">
              <a:spcBef>
                <a:spcPts val="0"/>
              </a:spcBef>
              <a:buSzTx/>
              <a:buNone/>
              <a:defRPr sz="8500" spc="-170"/>
            </a:lvl2pPr>
            <a:lvl3pPr marL="638923" indent="444500">
              <a:spcBef>
                <a:spcPts val="0"/>
              </a:spcBef>
              <a:buSzTx/>
              <a:buNone/>
              <a:defRPr sz="8500" spc="-170"/>
            </a:lvl3pPr>
            <a:lvl4pPr marL="638923" indent="901700">
              <a:spcBef>
                <a:spcPts val="0"/>
              </a:spcBef>
              <a:buSzTx/>
              <a:buNone/>
              <a:defRPr sz="8500" spc="-170"/>
            </a:lvl4pPr>
            <a:lvl5pPr marL="638923" indent="1358900">
              <a:spcBef>
                <a:spcPts val="0"/>
              </a:spcBef>
              <a:buSzTx/>
              <a:buNone/>
              <a:defRPr sz="8500" spc="-170"/>
            </a:lvl5pPr>
          </a:lstStyle>
          <a:p>
            <a:r>
              <a:t>“Notable Quote”</a:t>
            </a:r>
          </a:p>
          <a:p>
            <a:pPr lvl="1"/>
            <a:endParaRPr/>
          </a:p>
          <a:p>
            <a:pPr lvl="2"/>
            <a:endParaRPr/>
          </a:p>
          <a:p>
            <a:pPr lvl="3"/>
            <a:endParaRPr/>
          </a:p>
          <a:p>
            <a:pPr lvl="4"/>
            <a:endParaRPr/>
          </a:p>
        </p:txBody>
      </p:sp>
      <p:pic>
        <p:nvPicPr>
          <p:cNvPr id="152"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53" name="Dotline-01.png" descr="Dotline-01.png"/>
          <p:cNvPicPr>
            <a:picLocks noChangeAspect="1"/>
          </p:cNvPicPr>
          <p:nvPr/>
        </p:nvPicPr>
        <p:blipFill>
          <a:blip r:embed="rId3"/>
          <a:stretch>
            <a:fillRect/>
          </a:stretch>
        </p:blipFill>
        <p:spPr>
          <a:xfrm>
            <a:off x="379147" y="-3081427"/>
            <a:ext cx="9700513" cy="13716001"/>
          </a:xfrm>
          <a:prstGeom prst="rect">
            <a:avLst/>
          </a:prstGeom>
          <a:ln w="12700">
            <a:miter lim="400000"/>
          </a:ln>
        </p:spPr>
      </p:pic>
      <p:pic>
        <p:nvPicPr>
          <p:cNvPr id="154"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r" rtl="1">
              <a:defRPr/>
            </a:lvl1p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r" rtl="1">
              <a:defRPr/>
            </a:lvl1pPr>
            <a:lvl2pPr algn="r" rtl="1">
              <a:defRPr/>
            </a:lvl2pPr>
            <a:lvl3pPr algn="r" rtl="1">
              <a:defRPr/>
            </a:lvl3pPr>
            <a:lvl4pPr algn="r" rtl="1">
              <a:defRPr/>
            </a:lvl4pPr>
            <a:lvl5pPr algn="r" rtl="1">
              <a:defRPr/>
            </a:lvl5pPr>
          </a:lstStyle>
          <a:p>
            <a:r>
              <a:t>Slide bullet text</a:t>
            </a:r>
          </a:p>
          <a:p>
            <a:pPr lvl="1"/>
            <a:endParaRPr/>
          </a:p>
          <a:p>
            <a:pPr lvl="2"/>
            <a:endParaRPr/>
          </a:p>
          <a:p>
            <a:pPr lvl="3"/>
            <a:endParaRPr/>
          </a:p>
          <a:p>
            <a:pPr lvl="4"/>
            <a:endParaRPr/>
          </a:p>
        </p:txBody>
      </p:sp>
      <p:pic>
        <p:nvPicPr>
          <p:cNvPr id="4" name="Tuwaiq1000-google-logo-01.png" descr="Tuwaiq1000-google-logo-01.png"/>
          <p:cNvPicPr>
            <a:picLocks noChangeAspect="1"/>
          </p:cNvPicPr>
          <p:nvPr/>
        </p:nvPicPr>
        <p:blipFill>
          <a:blip r:embed="rId12"/>
          <a:stretch>
            <a:fillRect/>
          </a:stretch>
        </p:blipFill>
        <p:spPr>
          <a:xfrm>
            <a:off x="502625" y="10970685"/>
            <a:ext cx="6194032" cy="3363691"/>
          </a:xfrm>
          <a:prstGeom prst="rect">
            <a:avLst/>
          </a:prstGeom>
          <a:ln w="12700">
            <a:miter lim="400000"/>
          </a:ln>
        </p:spPr>
      </p:pic>
      <p:pic>
        <p:nvPicPr>
          <p:cNvPr id="5" name="Tuwaiq Academy LogoWaterMark-01-01.png" descr="Tuwaiq Academy LogoWaterMark-01-01.png"/>
          <p:cNvPicPr>
            <a:picLocks noChangeAspect="1"/>
          </p:cNvPicPr>
          <p:nvPr/>
        </p:nvPicPr>
        <p:blipFill>
          <a:blip r:embed="rId13">
            <a:alphaModFix amt="50159"/>
          </a:blip>
          <a:stretch>
            <a:fillRect/>
          </a:stretch>
        </p:blipFill>
        <p:spPr>
          <a:xfrm>
            <a:off x="2141904" y="-7352294"/>
            <a:ext cx="20100192" cy="28420588"/>
          </a:xfrm>
          <a:prstGeom prst="rect">
            <a:avLst/>
          </a:prstGeom>
          <a:ln w="12700">
            <a:miter lim="400000"/>
          </a:ln>
        </p:spPr>
      </p:pic>
      <p:pic>
        <p:nvPicPr>
          <p:cNvPr id="6" name="Dotline-02.png" descr="Dotline-02.png"/>
          <p:cNvPicPr>
            <a:picLocks noChangeAspect="1"/>
          </p:cNvPicPr>
          <p:nvPr/>
        </p:nvPicPr>
        <p:blipFill>
          <a:blip r:embed="rId14"/>
          <a:stretch>
            <a:fillRect/>
          </a:stretch>
        </p:blipFill>
        <p:spPr>
          <a:xfrm>
            <a:off x="-4451082" y="0"/>
            <a:ext cx="9700512" cy="13716001"/>
          </a:xfrm>
          <a:prstGeom prst="rect">
            <a:avLst/>
          </a:prstGeom>
          <a:ln w="12700">
            <a:miter lim="400000"/>
          </a:ln>
        </p:spPr>
      </p:pic>
      <p:sp>
        <p:nvSpPr>
          <p:cNvPr id="7"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8" r:id="rId8"/>
    <p:sldLayoutId id="2147483660" r:id="rId9"/>
    <p:sldLayoutId id="2147483662" r:id="rId10"/>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9pPr>
    </p:titleStyle>
    <p:bodyStyle>
      <a:lvl1pPr marL="3810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1pPr>
      <a:lvl2pPr marL="9906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2pPr>
      <a:lvl3pPr marL="16002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3pPr>
      <a:lvl4pPr marL="22098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4pPr>
      <a:lvl5pPr marL="28194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5pPr>
      <a:lvl6pPr marL="34290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6pPr>
      <a:lvl7pPr marL="40386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7pPr>
      <a:lvl8pPr marL="46482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8pPr>
      <a:lvl9pPr marL="52578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www.youtube.com/watch?v=DdvhZj7SsEM" TargetMode="External"/><Relationship Id="rId7" Type="http://schemas.openxmlformats.org/officeDocument/2006/relationships/image" Target="../media/image28.png"/><Relationship Id="rId2" Type="http://schemas.openxmlformats.org/officeDocument/2006/relationships/hyperlink" Target="https://www.youtube.com/watch?v=leNCfU5SYR8" TargetMode="External"/><Relationship Id="rId1" Type="http://schemas.openxmlformats.org/officeDocument/2006/relationships/slideLayout" Target="../slideLayouts/slideLayout8.xml"/><Relationship Id="rId6" Type="http://schemas.openxmlformats.org/officeDocument/2006/relationships/hyperlink" Target="https://javascript.plainenglish.io/node-js-models-and-database-3836f0c7f2da" TargetMode="External"/><Relationship Id="rId5" Type="http://schemas.openxmlformats.org/officeDocument/2006/relationships/hyperlink" Target="https://www.youtube.com/watch?v=9JZJsChpwKs" TargetMode="External"/><Relationship Id="rId4" Type="http://schemas.openxmlformats.org/officeDocument/2006/relationships/hyperlink" Target="https://www.youtube.com/watch?v=3GHZd0zv170" TargetMode="External"/><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Presentation Title"/>
          <p:cNvSpPr txBox="1">
            <a:spLocks noGrp="1"/>
          </p:cNvSpPr>
          <p:nvPr>
            <p:ph type="ctrTitle"/>
          </p:nvPr>
        </p:nvSpPr>
        <p:spPr>
          <a:prstGeom prst="rect">
            <a:avLst/>
          </a:prstGeom>
        </p:spPr>
        <p:txBody>
          <a:bodyPr/>
          <a:lstStyle/>
          <a:p>
            <a:pPr algn="l" rtl="0">
              <a:defRPr/>
            </a:pPr>
            <a:r>
              <a:rPr lang="en-US" dirty="0"/>
              <a:t>Database Interaction II</a:t>
            </a:r>
            <a:br>
              <a:rPr lang="en-US" dirty="0"/>
            </a:br>
            <a:endParaRPr dirty="0"/>
          </a:p>
        </p:txBody>
      </p:sp>
      <p:sp>
        <p:nvSpPr>
          <p:cNvPr id="198" name="Presentation Subtitle"/>
          <p:cNvSpPr txBox="1">
            <a:spLocks noGrp="1"/>
          </p:cNvSpPr>
          <p:nvPr>
            <p:ph type="subTitle" sz="quarter" idx="1"/>
          </p:nvPr>
        </p:nvSpPr>
        <p:spPr>
          <a:prstGeom prst="rect">
            <a:avLst/>
          </a:prstGeom>
        </p:spPr>
        <p:txBody>
          <a:bodyPr/>
          <a:lstStyle/>
          <a:p>
            <a:pPr algn="l" rtl="0">
              <a:defRPr/>
            </a:pPr>
            <a:endParaRPr/>
          </a:p>
        </p:txBody>
      </p:sp>
      <p:pic>
        <p:nvPicPr>
          <p:cNvPr id="4" name="Picture 3" descr="Logo&#10;&#10;Description automatically generated">
            <a:extLst>
              <a:ext uri="{FF2B5EF4-FFF2-40B4-BE49-F238E27FC236}">
                <a16:creationId xmlns:a16="http://schemas.microsoft.com/office/drawing/2014/main" id="{59BF6FDF-2B33-734C-B9E9-23E0318C828B}"/>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847240" y="12052718"/>
            <a:ext cx="2271440" cy="1605774"/>
          </a:xfrm>
          <a:prstGeom prst="rect">
            <a:avLst/>
          </a:prstGeom>
        </p:spPr>
      </p:pic>
      <p:pic>
        <p:nvPicPr>
          <p:cNvPr id="5" name="Picture 2">
            <a:extLst>
              <a:ext uri="{FF2B5EF4-FFF2-40B4-BE49-F238E27FC236}">
                <a16:creationId xmlns:a16="http://schemas.microsoft.com/office/drawing/2014/main" id="{C290F76C-45B4-D34E-9C74-C1487BFBFD05}"/>
              </a:ext>
            </a:extLst>
          </p:cNvPr>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7648640" y="12429266"/>
            <a:ext cx="1505130" cy="752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2875260" cy="1435100"/>
          </a:xfrm>
          <a:prstGeom prst="rect">
            <a:avLst/>
          </a:prstGeom>
        </p:spPr>
        <p:txBody>
          <a:bodyPr>
            <a:normAutofit/>
          </a:bodyPr>
          <a:lstStyle/>
          <a:p>
            <a:pPr algn="l" rtl="0">
              <a:defRPr/>
            </a:pPr>
            <a:r>
              <a:rPr lang="en-US" dirty="0"/>
              <a:t>Relationship in MongoDB</a:t>
            </a:r>
            <a:endParaRPr dirty="0"/>
          </a:p>
        </p:txBody>
      </p:sp>
      <p:sp>
        <p:nvSpPr>
          <p:cNvPr id="3" name="عنصر نائب للصورة 2">
            <a:extLst>
              <a:ext uri="{FF2B5EF4-FFF2-40B4-BE49-F238E27FC236}">
                <a16:creationId xmlns:a16="http://schemas.microsoft.com/office/drawing/2014/main" id="{E7DE2266-6370-49BA-8365-EA9C9CE79077}"/>
              </a:ext>
            </a:extLst>
          </p:cNvPr>
          <p:cNvSpPr>
            <a:spLocks noGrp="1"/>
          </p:cNvSpPr>
          <p:nvPr>
            <p:ph type="pic" sz="half" idx="22"/>
          </p:nvPr>
        </p:nvSpPr>
        <p:spPr/>
      </p:sp>
      <p:pic>
        <p:nvPicPr>
          <p:cNvPr id="5" name="صورة 4">
            <a:extLst>
              <a:ext uri="{FF2B5EF4-FFF2-40B4-BE49-F238E27FC236}">
                <a16:creationId xmlns:a16="http://schemas.microsoft.com/office/drawing/2014/main" id="{18DF3A1E-EAF5-4AE0-A40A-0870909A25B3}"/>
              </a:ext>
            </a:extLst>
          </p:cNvPr>
          <p:cNvPicPr>
            <a:picLocks noChangeAspect="1"/>
          </p:cNvPicPr>
          <p:nvPr/>
        </p:nvPicPr>
        <p:blipFill rotWithShape="1">
          <a:blip r:embed="rId2"/>
          <a:srcRect l="38333" t="28062" r="28167" b="35778"/>
          <a:stretch/>
        </p:blipFill>
        <p:spPr>
          <a:xfrm>
            <a:off x="477835" y="4248504"/>
            <a:ext cx="11549152" cy="7012338"/>
          </a:xfrm>
          <a:prstGeom prst="rect">
            <a:avLst/>
          </a:prstGeom>
        </p:spPr>
      </p:pic>
      <p:pic>
        <p:nvPicPr>
          <p:cNvPr id="7" name="صورة 6">
            <a:extLst>
              <a:ext uri="{FF2B5EF4-FFF2-40B4-BE49-F238E27FC236}">
                <a16:creationId xmlns:a16="http://schemas.microsoft.com/office/drawing/2014/main" id="{111C6DBD-C37C-401C-A928-CF708AE94667}"/>
              </a:ext>
            </a:extLst>
          </p:cNvPr>
          <p:cNvPicPr>
            <a:picLocks noChangeAspect="1"/>
          </p:cNvPicPr>
          <p:nvPr/>
        </p:nvPicPr>
        <p:blipFill rotWithShape="1">
          <a:blip r:embed="rId3"/>
          <a:srcRect l="38999" t="28062" r="23667" b="31630"/>
          <a:stretch/>
        </p:blipFill>
        <p:spPr>
          <a:xfrm>
            <a:off x="12410173" y="4263744"/>
            <a:ext cx="11495992" cy="6981858"/>
          </a:xfrm>
          <a:prstGeom prst="rect">
            <a:avLst/>
          </a:prstGeom>
        </p:spPr>
      </p:pic>
    </p:spTree>
    <p:extLst>
      <p:ext uri="{BB962C8B-B14F-4D97-AF65-F5344CB8AC3E}">
        <p14:creationId xmlns:p14="http://schemas.microsoft.com/office/powerpoint/2010/main" val="337056923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3027660" cy="1435100"/>
          </a:xfrm>
          <a:prstGeom prst="rect">
            <a:avLst/>
          </a:prstGeom>
        </p:spPr>
        <p:txBody>
          <a:bodyPr>
            <a:normAutofit/>
          </a:bodyPr>
          <a:lstStyle/>
          <a:p>
            <a:pPr algn="l" rtl="0">
              <a:defRPr/>
            </a:pPr>
            <a:r>
              <a:rPr lang="en-US" dirty="0"/>
              <a:t>Relationship in MongoDB</a:t>
            </a:r>
            <a:endParaRPr dirty="0"/>
          </a:p>
        </p:txBody>
      </p:sp>
      <p:sp>
        <p:nvSpPr>
          <p:cNvPr id="3" name="عنصر نائب للصورة 2">
            <a:extLst>
              <a:ext uri="{FF2B5EF4-FFF2-40B4-BE49-F238E27FC236}">
                <a16:creationId xmlns:a16="http://schemas.microsoft.com/office/drawing/2014/main" id="{682E6925-1848-4611-A8F3-A46AB6A46456}"/>
              </a:ext>
            </a:extLst>
          </p:cNvPr>
          <p:cNvSpPr>
            <a:spLocks noGrp="1"/>
          </p:cNvSpPr>
          <p:nvPr>
            <p:ph type="pic" sz="half" idx="22"/>
          </p:nvPr>
        </p:nvSpPr>
        <p:spPr/>
      </p:sp>
      <p:pic>
        <p:nvPicPr>
          <p:cNvPr id="5" name="صورة 4">
            <a:extLst>
              <a:ext uri="{FF2B5EF4-FFF2-40B4-BE49-F238E27FC236}">
                <a16:creationId xmlns:a16="http://schemas.microsoft.com/office/drawing/2014/main" id="{4560B370-FE4B-465D-87AB-ECD342BBBCDC}"/>
              </a:ext>
            </a:extLst>
          </p:cNvPr>
          <p:cNvPicPr>
            <a:picLocks noChangeAspect="1"/>
          </p:cNvPicPr>
          <p:nvPr/>
        </p:nvPicPr>
        <p:blipFill rotWithShape="1">
          <a:blip r:embed="rId2"/>
          <a:srcRect l="38500" t="28062" r="30333" b="40519"/>
          <a:stretch/>
        </p:blipFill>
        <p:spPr>
          <a:xfrm>
            <a:off x="12478492" y="4087410"/>
            <a:ext cx="10983750" cy="6798317"/>
          </a:xfrm>
          <a:prstGeom prst="rect">
            <a:avLst/>
          </a:prstGeom>
        </p:spPr>
      </p:pic>
      <p:pic>
        <p:nvPicPr>
          <p:cNvPr id="7" name="صورة 6">
            <a:extLst>
              <a:ext uri="{FF2B5EF4-FFF2-40B4-BE49-F238E27FC236}">
                <a16:creationId xmlns:a16="http://schemas.microsoft.com/office/drawing/2014/main" id="{8B8B8FF7-B76B-4807-9A1E-8D4745B20520}"/>
              </a:ext>
            </a:extLst>
          </p:cNvPr>
          <p:cNvPicPr>
            <a:picLocks noChangeAspect="1"/>
          </p:cNvPicPr>
          <p:nvPr/>
        </p:nvPicPr>
        <p:blipFill rotWithShape="1">
          <a:blip r:embed="rId3"/>
          <a:srcRect l="38349" t="27457" r="25308" b="28032"/>
          <a:stretch/>
        </p:blipFill>
        <p:spPr>
          <a:xfrm>
            <a:off x="921758" y="4087409"/>
            <a:ext cx="10913372" cy="6798318"/>
          </a:xfrm>
          <a:prstGeom prst="rect">
            <a:avLst/>
          </a:prstGeom>
        </p:spPr>
      </p:pic>
    </p:spTree>
    <p:extLst>
      <p:ext uri="{BB962C8B-B14F-4D97-AF65-F5344CB8AC3E}">
        <p14:creationId xmlns:p14="http://schemas.microsoft.com/office/powerpoint/2010/main" val="3773596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3362940" cy="1435100"/>
          </a:xfrm>
          <a:prstGeom prst="rect">
            <a:avLst/>
          </a:prstGeom>
        </p:spPr>
        <p:txBody>
          <a:bodyPr>
            <a:normAutofit/>
          </a:bodyPr>
          <a:lstStyle/>
          <a:p>
            <a:pPr algn="l" rtl="0">
              <a:defRPr/>
            </a:pPr>
            <a:r>
              <a:rPr lang="en-US" dirty="0"/>
              <a:t>Relationship in MongoDB</a:t>
            </a:r>
            <a:endParaRPr dirty="0"/>
          </a:p>
        </p:txBody>
      </p:sp>
      <p:sp>
        <p:nvSpPr>
          <p:cNvPr id="3" name="عنصر نائب للصورة 2">
            <a:extLst>
              <a:ext uri="{FF2B5EF4-FFF2-40B4-BE49-F238E27FC236}">
                <a16:creationId xmlns:a16="http://schemas.microsoft.com/office/drawing/2014/main" id="{D50DB858-C714-478B-9136-20EEFAC3D15D}"/>
              </a:ext>
            </a:extLst>
          </p:cNvPr>
          <p:cNvSpPr>
            <a:spLocks noGrp="1"/>
          </p:cNvSpPr>
          <p:nvPr>
            <p:ph type="pic" sz="half" idx="22"/>
          </p:nvPr>
        </p:nvSpPr>
        <p:spPr/>
      </p:sp>
      <p:pic>
        <p:nvPicPr>
          <p:cNvPr id="5" name="صورة 4">
            <a:extLst>
              <a:ext uri="{FF2B5EF4-FFF2-40B4-BE49-F238E27FC236}">
                <a16:creationId xmlns:a16="http://schemas.microsoft.com/office/drawing/2014/main" id="{2FCE7088-FE6C-42FE-89F4-58E69669F442}"/>
              </a:ext>
            </a:extLst>
          </p:cNvPr>
          <p:cNvPicPr>
            <a:picLocks noChangeAspect="1"/>
          </p:cNvPicPr>
          <p:nvPr/>
        </p:nvPicPr>
        <p:blipFill rotWithShape="1">
          <a:blip r:embed="rId2"/>
          <a:srcRect l="37667" t="28062" r="16667" b="27185"/>
          <a:stretch/>
        </p:blipFill>
        <p:spPr>
          <a:xfrm>
            <a:off x="4376420" y="2514600"/>
            <a:ext cx="17081500" cy="9416137"/>
          </a:xfrm>
          <a:prstGeom prst="rect">
            <a:avLst/>
          </a:prstGeom>
        </p:spPr>
      </p:pic>
    </p:spTree>
    <p:extLst>
      <p:ext uri="{BB962C8B-B14F-4D97-AF65-F5344CB8AC3E}">
        <p14:creationId xmlns:p14="http://schemas.microsoft.com/office/powerpoint/2010/main" val="194713203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dirty="0"/>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Step 1: Install Mongoose  </a:t>
            </a:r>
            <a:r>
              <a:rPr lang="en-US" dirty="0" err="1"/>
              <a:t>npm</a:t>
            </a:r>
            <a:r>
              <a:rPr lang="en-US" dirty="0"/>
              <a:t> install mongoose</a:t>
            </a:r>
          </a:p>
          <a:p>
            <a:pPr algn="l" rtl="0">
              <a:defRPr/>
            </a:pPr>
            <a:r>
              <a:rPr lang="en-US" dirty="0"/>
              <a:t>Step 2: Create a Models Folder </a:t>
            </a:r>
          </a:p>
          <a:p>
            <a:pPr algn="l" rtl="0">
              <a:defRPr/>
            </a:pPr>
            <a:r>
              <a:rPr lang="en-US" dirty="0"/>
              <a:t>Step 3: Create a schema</a:t>
            </a:r>
          </a:p>
          <a:p>
            <a:pPr algn="l" rtl="0">
              <a:defRPr/>
            </a:pPr>
            <a:endParaRPr dirty="0"/>
          </a:p>
        </p:txBody>
      </p:sp>
      <p:sp>
        <p:nvSpPr>
          <p:cNvPr id="203" name="Slide Title"/>
          <p:cNvSpPr txBox="1">
            <a:spLocks noGrp="1"/>
          </p:cNvSpPr>
          <p:nvPr>
            <p:ph type="title"/>
          </p:nvPr>
        </p:nvSpPr>
        <p:spPr>
          <a:xfrm>
            <a:off x="1206499" y="1079500"/>
            <a:ext cx="14603771" cy="1435100"/>
          </a:xfrm>
          <a:prstGeom prst="rect">
            <a:avLst/>
          </a:prstGeom>
        </p:spPr>
        <p:txBody>
          <a:bodyPr>
            <a:normAutofit fontScale="90000"/>
          </a:bodyPr>
          <a:lstStyle/>
          <a:p>
            <a:pPr algn="l" rtl="0">
              <a:defRPr/>
            </a:pPr>
            <a:r>
              <a:rPr lang="en-US" dirty="0"/>
              <a:t>Create Code Using Mongoose</a:t>
            </a:r>
          </a:p>
        </p:txBody>
      </p:sp>
      <p:graphicFrame>
        <p:nvGraphicFramePr>
          <p:cNvPr id="10" name="Google Shape;180;p23">
            <a:extLst>
              <a:ext uri="{FF2B5EF4-FFF2-40B4-BE49-F238E27FC236}">
                <a16:creationId xmlns:a16="http://schemas.microsoft.com/office/drawing/2014/main" id="{AB6A3BC9-25CC-4C2C-A4C4-A65DB62DDD9E}"/>
              </a:ext>
            </a:extLst>
          </p:cNvPr>
          <p:cNvGraphicFramePr/>
          <p:nvPr>
            <p:extLst>
              <p:ext uri="{D42A27DB-BD31-4B8C-83A1-F6EECF244321}">
                <p14:modId xmlns:p14="http://schemas.microsoft.com/office/powerpoint/2010/main" val="3606284140"/>
              </p:ext>
            </p:extLst>
          </p:nvPr>
        </p:nvGraphicFramePr>
        <p:xfrm>
          <a:off x="7665720" y="6233160"/>
          <a:ext cx="7604760" cy="5654040"/>
        </p:xfrm>
        <a:graphic>
          <a:graphicData uri="http://schemas.openxmlformats.org/drawingml/2006/table">
            <a:tbl>
              <a:tblPr>
                <a:noFill/>
              </a:tblPr>
              <a:tblGrid>
                <a:gridCol w="7604760">
                  <a:extLst>
                    <a:ext uri="{9D8B030D-6E8A-4147-A177-3AD203B41FA5}">
                      <a16:colId xmlns:a16="http://schemas.microsoft.com/office/drawing/2014/main" val="20000"/>
                    </a:ext>
                  </a:extLst>
                </a:gridCol>
              </a:tblGrid>
              <a:tr h="5654040">
                <a:tc>
                  <a:txBody>
                    <a:bodyPr/>
                    <a:lstStyle/>
                    <a:p>
                      <a:pPr marL="0" lvl="0" indent="0" algn="just" rtl="0">
                        <a:spcBef>
                          <a:spcPts val="500"/>
                        </a:spcBef>
                        <a:spcAft>
                          <a:spcPts val="0"/>
                        </a:spcAft>
                        <a:buNone/>
                      </a:pPr>
                      <a:r>
                        <a:rPr lang="en-GB" sz="2800" dirty="0" err="1">
                          <a:latin typeface="Montserrat Light"/>
                          <a:ea typeface="Montserrat Light"/>
                          <a:cs typeface="Montserrat Light"/>
                          <a:sym typeface="Montserrat Light"/>
                        </a:rPr>
                        <a:t>const</a:t>
                      </a:r>
                      <a:r>
                        <a:rPr lang="en-GB" sz="2800" dirty="0">
                          <a:latin typeface="Montserrat Light"/>
                          <a:ea typeface="Montserrat Light"/>
                          <a:cs typeface="Montserrat Light"/>
                          <a:sym typeface="Montserrat Light"/>
                        </a:rPr>
                        <a:t> mongoose = require('mongoose');</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let </a:t>
                      </a:r>
                      <a:r>
                        <a:rPr lang="en-GB" sz="2800" dirty="0" err="1">
                          <a:latin typeface="Montserrat Light"/>
                          <a:ea typeface="Montserrat Light"/>
                          <a:cs typeface="Montserrat Light"/>
                          <a:sym typeface="Montserrat Light"/>
                        </a:rPr>
                        <a:t>TodoSchema</a:t>
                      </a:r>
                      <a:r>
                        <a:rPr lang="en-GB" sz="2800" dirty="0">
                          <a:latin typeface="Montserrat Light"/>
                          <a:ea typeface="Montserrat Light"/>
                          <a:cs typeface="Montserrat Light"/>
                          <a:sym typeface="Montserrat Light"/>
                        </a:rPr>
                        <a:t> = </a:t>
                      </a:r>
                      <a:r>
                        <a:rPr lang="en-GB" sz="2800" dirty="0" err="1">
                          <a:latin typeface="Montserrat Light"/>
                          <a:ea typeface="Montserrat Light"/>
                          <a:cs typeface="Montserrat Light"/>
                          <a:sym typeface="Montserrat Light"/>
                        </a:rPr>
                        <a:t>mongoose.Schema</a:t>
                      </a:r>
                      <a:r>
                        <a:rPr lang="en-GB" sz="2800" dirty="0">
                          <a:latin typeface="Montserrat Light"/>
                          <a:ea typeface="Montserrat Light"/>
                          <a:cs typeface="Montserrat Light"/>
                          <a:sym typeface="Montserrat Light"/>
                        </a:rPr>
                        <a:t>({</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description :{</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type:String</a:t>
                      </a:r>
                      <a:r>
                        <a:rPr lang="en-GB" sz="2800" dirty="0">
                          <a:latin typeface="Montserrat Light"/>
                          <a:ea typeface="Montserrat Light"/>
                          <a:cs typeface="Montserrat Light"/>
                          <a:sym typeface="Montserrat Light"/>
                        </a:rPr>
                        <a:t>,</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required:true</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title:{</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type:String</a:t>
                      </a:r>
                      <a:r>
                        <a:rPr lang="en-GB" sz="2800" dirty="0">
                          <a:latin typeface="Montserrat Light"/>
                          <a:ea typeface="Montserrat Light"/>
                          <a:cs typeface="Montserrat Light"/>
                          <a:sym typeface="Montserrat Light"/>
                        </a:rPr>
                        <a:t>,</a:t>
                      </a:r>
                      <a:endParaRPr sz="2800" dirty="0">
                        <a:latin typeface="Montserrat Light"/>
                        <a:ea typeface="Montserrat Light"/>
                        <a:cs typeface="Montserrat Light"/>
                        <a:sym typeface="Montserrat Light"/>
                      </a:endParaRPr>
                    </a:p>
                    <a:p>
                      <a:pPr marL="0" lvl="0" indent="0" algn="just" rtl="0">
                        <a:spcBef>
                          <a:spcPts val="500"/>
                        </a:spcBef>
                        <a:spcAft>
                          <a:spcPts val="0"/>
                        </a:spcAft>
                        <a:buNone/>
                      </a:pP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required:true</a:t>
                      </a:r>
                      <a:endParaRPr sz="2800" dirty="0">
                        <a:latin typeface="Montserrat Light"/>
                        <a:ea typeface="Montserrat Light"/>
                        <a:cs typeface="Montserrat Light"/>
                        <a:sym typeface="Montserrat Light"/>
                      </a:endParaRPr>
                    </a:p>
                    <a:p>
                      <a:pPr marL="0" lvl="0" indent="0" algn="just" rtl="0">
                        <a:spcBef>
                          <a:spcPts val="500"/>
                        </a:spcBef>
                        <a:spcAft>
                          <a:spcPts val="500"/>
                        </a:spcAft>
                        <a:buNone/>
                      </a:pPr>
                      <a:r>
                        <a:rPr lang="en-GB" sz="2800" dirty="0">
                          <a:latin typeface="Montserrat Light"/>
                          <a:ea typeface="Montserrat Light"/>
                          <a:cs typeface="Montserrat Light"/>
                          <a:sym typeface="Montserrat Light"/>
                        </a:rPr>
                        <a:t>  },</a:t>
                      </a:r>
                      <a:endParaRPr sz="2800" dirty="0">
                        <a:latin typeface="Montserrat Light"/>
                        <a:ea typeface="Montserrat Light"/>
                        <a:cs typeface="Montserrat Light"/>
                        <a:sym typeface="Montserrat Light"/>
                      </a:endParaRPr>
                    </a:p>
                  </a:txBody>
                  <a:tcPr marL="63500" marR="63500" marT="63500" marB="635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AEFF5"/>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0998616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How to create a model using model() method:</a:t>
            </a:r>
          </a:p>
          <a:p>
            <a:pPr lvl="1" algn="l" rtl="0">
              <a:buFont typeface="Courier New" panose="02070309020205020404" pitchFamily="49" charset="0"/>
              <a:buChar char="o"/>
              <a:defRPr/>
            </a:pPr>
            <a:r>
              <a:rPr lang="en-US" dirty="0"/>
              <a:t>Two arguments passed:</a:t>
            </a:r>
          </a:p>
          <a:p>
            <a:pPr marL="1733550" lvl="2" indent="-514350" algn="l" rtl="0">
              <a:buFont typeface="+mj-lt"/>
              <a:buAutoNum type="arabicPeriod"/>
              <a:defRPr/>
            </a:pPr>
            <a:r>
              <a:rPr lang="en-US" dirty="0"/>
              <a:t>Name of the model</a:t>
            </a:r>
          </a:p>
          <a:p>
            <a:pPr marL="1733550" lvl="2" indent="-514350" algn="l" rtl="0">
              <a:buFont typeface="+mj-lt"/>
              <a:buAutoNum type="arabicPeriod"/>
              <a:defRPr/>
            </a:pPr>
            <a:r>
              <a:rPr lang="en-US" dirty="0"/>
              <a:t>Schema object you created</a:t>
            </a:r>
          </a:p>
          <a:p>
            <a:pPr algn="l" rtl="0">
              <a:defRPr/>
            </a:pPr>
            <a:endParaRPr lang="en-US" dirty="0"/>
          </a:p>
          <a:p>
            <a:pPr algn="l" rtl="0">
              <a:defRPr/>
            </a:pPr>
            <a:endParaRPr lang="en-US" dirty="0"/>
          </a:p>
          <a:p>
            <a:pPr algn="l" rtl="0">
              <a:defRPr/>
            </a:pPr>
            <a:endParaRPr lang="en-US" dirty="0"/>
          </a:p>
          <a:p>
            <a:pPr algn="l" rtl="0">
              <a:defRPr/>
            </a:pPr>
            <a:r>
              <a:rPr lang="en-US" dirty="0"/>
              <a:t>Since you are inside the models folder, you will need to export this module/Schema so you can use it elsewhere</a:t>
            </a:r>
          </a:p>
          <a:p>
            <a:pPr algn="l" rtl="0">
              <a:defRPr/>
            </a:pPr>
            <a:endParaRPr lang="en-US" dirty="0"/>
          </a:p>
        </p:txBody>
      </p:sp>
      <p:sp>
        <p:nvSpPr>
          <p:cNvPr id="203" name="Slide Title"/>
          <p:cNvSpPr txBox="1">
            <a:spLocks noGrp="1"/>
          </p:cNvSpPr>
          <p:nvPr>
            <p:ph type="title"/>
          </p:nvPr>
        </p:nvSpPr>
        <p:spPr>
          <a:xfrm>
            <a:off x="1206500" y="1079500"/>
            <a:ext cx="13606780" cy="1435100"/>
          </a:xfrm>
          <a:prstGeom prst="rect">
            <a:avLst/>
          </a:prstGeom>
        </p:spPr>
        <p:txBody>
          <a:bodyPr>
            <a:normAutofit fontScale="90000"/>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D9E890F4-A58E-4D75-9574-6F6381C60E56}"/>
              </a:ext>
            </a:extLst>
          </p:cNvPr>
          <p:cNvSpPr>
            <a:spLocks noGrp="1"/>
          </p:cNvSpPr>
          <p:nvPr>
            <p:ph type="pic" sz="half" idx="22"/>
          </p:nvPr>
        </p:nvSpPr>
        <p:spPr/>
      </p:sp>
      <p:graphicFrame>
        <p:nvGraphicFramePr>
          <p:cNvPr id="8" name="Google Shape;189;p24">
            <a:extLst>
              <a:ext uri="{FF2B5EF4-FFF2-40B4-BE49-F238E27FC236}">
                <a16:creationId xmlns:a16="http://schemas.microsoft.com/office/drawing/2014/main" id="{BBB9725A-6AEC-4C15-9378-0CCBB4029B92}"/>
              </a:ext>
            </a:extLst>
          </p:cNvPr>
          <p:cNvGraphicFramePr/>
          <p:nvPr>
            <p:extLst>
              <p:ext uri="{D42A27DB-BD31-4B8C-83A1-F6EECF244321}">
                <p14:modId xmlns:p14="http://schemas.microsoft.com/office/powerpoint/2010/main" val="4093433210"/>
              </p:ext>
            </p:extLst>
          </p:nvPr>
        </p:nvGraphicFramePr>
        <p:xfrm>
          <a:off x="1599124" y="8387941"/>
          <a:ext cx="9386376" cy="986412"/>
        </p:xfrm>
        <a:graphic>
          <a:graphicData uri="http://schemas.openxmlformats.org/drawingml/2006/table">
            <a:tbl>
              <a:tblPr>
                <a:noFill/>
              </a:tblPr>
              <a:tblGrid>
                <a:gridCol w="9386376">
                  <a:extLst>
                    <a:ext uri="{9D8B030D-6E8A-4147-A177-3AD203B41FA5}">
                      <a16:colId xmlns:a16="http://schemas.microsoft.com/office/drawing/2014/main" val="20000"/>
                    </a:ext>
                  </a:extLst>
                </a:gridCol>
              </a:tblGrid>
              <a:tr h="986412">
                <a:tc>
                  <a:txBody>
                    <a:bodyPr/>
                    <a:lstStyle/>
                    <a:p>
                      <a:pPr marL="0" lvl="0" indent="0" algn="just" rtl="0">
                        <a:spcBef>
                          <a:spcPts val="500"/>
                        </a:spcBef>
                        <a:spcAft>
                          <a:spcPts val="500"/>
                        </a:spcAft>
                        <a:buNone/>
                      </a:pPr>
                      <a:r>
                        <a:rPr lang="en-GB" sz="2800" dirty="0">
                          <a:latin typeface="Montserrat Light"/>
                          <a:ea typeface="Montserrat Light"/>
                          <a:cs typeface="Montserrat Light"/>
                          <a:sym typeface="Montserrat Light"/>
                        </a:rPr>
                        <a:t>let </a:t>
                      </a:r>
                      <a:r>
                        <a:rPr lang="en-GB" sz="2800" dirty="0" err="1">
                          <a:latin typeface="Montserrat Light"/>
                          <a:ea typeface="Montserrat Light"/>
                          <a:cs typeface="Montserrat Light"/>
                          <a:sym typeface="Montserrat Light"/>
                        </a:rPr>
                        <a:t>Todos</a:t>
                      </a: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mongoose.model</a:t>
                      </a:r>
                      <a:r>
                        <a:rPr lang="en-GB" sz="2800" dirty="0">
                          <a:latin typeface="Montserrat Light"/>
                          <a:ea typeface="Montserrat Light"/>
                          <a:cs typeface="Montserrat Light"/>
                          <a:sym typeface="Montserrat Light"/>
                        </a:rPr>
                        <a:t>(‘</a:t>
                      </a:r>
                      <a:r>
                        <a:rPr lang="en-GB" sz="2800" dirty="0" err="1">
                          <a:latin typeface="Montserrat Light"/>
                          <a:ea typeface="Montserrat Light"/>
                          <a:cs typeface="Montserrat Light"/>
                          <a:sym typeface="Montserrat Light"/>
                        </a:rPr>
                        <a:t>Todos</a:t>
                      </a:r>
                      <a:r>
                        <a:rPr lang="en-GB" sz="2800" dirty="0">
                          <a:latin typeface="Montserrat Light"/>
                          <a:ea typeface="Montserrat Light"/>
                          <a:cs typeface="Montserrat Light"/>
                          <a:sym typeface="Montserrat Light"/>
                        </a:rPr>
                        <a:t>’, </a:t>
                      </a:r>
                      <a:r>
                        <a:rPr lang="en-GB" sz="2800" dirty="0" err="1">
                          <a:latin typeface="Montserrat Light"/>
                          <a:ea typeface="Montserrat Light"/>
                          <a:cs typeface="Montserrat Light"/>
                          <a:sym typeface="Montserrat Light"/>
                        </a:rPr>
                        <a:t>TodoSchema</a:t>
                      </a:r>
                      <a:r>
                        <a:rPr lang="en-GB" sz="2800" dirty="0">
                          <a:latin typeface="Montserrat Light"/>
                          <a:ea typeface="Montserrat Light"/>
                          <a:cs typeface="Montserrat Light"/>
                          <a:sym typeface="Montserrat Light"/>
                        </a:rPr>
                        <a:t>);</a:t>
                      </a:r>
                      <a:endParaRPr sz="2800" dirty="0">
                        <a:latin typeface="Montserrat Light"/>
                        <a:ea typeface="Montserrat Light"/>
                        <a:cs typeface="Montserrat Light"/>
                        <a:sym typeface="Montserrat Light"/>
                      </a:endParaRPr>
                    </a:p>
                  </a:txBody>
                  <a:tcPr marL="63500" marR="63500" marT="63500" marB="635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AEFF5"/>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0139719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Step 3: Create a controller file to perform CRUD operations</a:t>
            </a:r>
          </a:p>
          <a:p>
            <a:pPr lvl="1" algn="l" rtl="0">
              <a:buFont typeface="Courier New" panose="02070309020205020404" pitchFamily="49" charset="0"/>
              <a:buChar char="o"/>
              <a:defRPr/>
            </a:pPr>
            <a:r>
              <a:rPr lang="en-US" dirty="0"/>
              <a:t>Create: save()</a:t>
            </a:r>
          </a:p>
          <a:p>
            <a:pPr algn="l" rtl="0">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pic>
        <p:nvPicPr>
          <p:cNvPr id="8" name="Google Shape;197;p25">
            <a:extLst>
              <a:ext uri="{FF2B5EF4-FFF2-40B4-BE49-F238E27FC236}">
                <a16:creationId xmlns:a16="http://schemas.microsoft.com/office/drawing/2014/main" id="{9882B887-B648-44A7-AB69-3307FCDAA271}"/>
              </a:ext>
            </a:extLst>
          </p:cNvPr>
          <p:cNvPicPr preferRelativeResize="0"/>
          <p:nvPr/>
        </p:nvPicPr>
        <p:blipFill>
          <a:blip r:embed="rId3">
            <a:alphaModFix/>
          </a:blip>
          <a:stretch>
            <a:fillRect/>
          </a:stretch>
        </p:blipFill>
        <p:spPr>
          <a:xfrm>
            <a:off x="8473440" y="4998769"/>
            <a:ext cx="13633931" cy="8256630"/>
          </a:xfrm>
          <a:prstGeom prst="rect">
            <a:avLst/>
          </a:prstGeom>
          <a:noFill/>
          <a:ln>
            <a:noFill/>
          </a:ln>
        </p:spPr>
      </p:pic>
    </p:spTree>
    <p:extLst>
      <p:ext uri="{BB962C8B-B14F-4D97-AF65-F5344CB8AC3E}">
        <p14:creationId xmlns:p14="http://schemas.microsoft.com/office/powerpoint/2010/main" val="128210081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buFont typeface="Courier New" panose="02070309020205020404" pitchFamily="49" charset="0"/>
              <a:buChar char="o"/>
              <a:defRPr/>
            </a:pPr>
            <a:r>
              <a:rPr lang="en-US" dirty="0"/>
              <a:t>Read: find()</a:t>
            </a:r>
          </a:p>
          <a:p>
            <a:pPr algn="l" rtl="0">
              <a:buFont typeface="Courier New" panose="02070309020205020404" pitchFamily="49" charset="0"/>
              <a:buChar char="o"/>
              <a:defRPr/>
            </a:pPr>
            <a:endParaRPr lang="en-US"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pic>
        <p:nvPicPr>
          <p:cNvPr id="6" name="Google Shape;205;p26">
            <a:extLst>
              <a:ext uri="{FF2B5EF4-FFF2-40B4-BE49-F238E27FC236}">
                <a16:creationId xmlns:a16="http://schemas.microsoft.com/office/drawing/2014/main" id="{246C5F93-9595-4306-88F1-27B19BC43B41}"/>
              </a:ext>
            </a:extLst>
          </p:cNvPr>
          <p:cNvPicPr preferRelativeResize="0"/>
          <p:nvPr/>
        </p:nvPicPr>
        <p:blipFill>
          <a:blip r:embed="rId3">
            <a:alphaModFix/>
          </a:blip>
          <a:stretch>
            <a:fillRect/>
          </a:stretch>
        </p:blipFill>
        <p:spPr>
          <a:xfrm>
            <a:off x="3209273" y="5375223"/>
            <a:ext cx="16328407" cy="5475657"/>
          </a:xfrm>
          <a:prstGeom prst="rect">
            <a:avLst/>
          </a:prstGeom>
          <a:noFill/>
          <a:ln>
            <a:noFill/>
          </a:ln>
        </p:spPr>
      </p:pic>
    </p:spTree>
    <p:extLst>
      <p:ext uri="{BB962C8B-B14F-4D97-AF65-F5344CB8AC3E}">
        <p14:creationId xmlns:p14="http://schemas.microsoft.com/office/powerpoint/2010/main" val="153758086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buFont typeface="Courier New" panose="02070309020205020404" pitchFamily="49" charset="0"/>
              <a:buChar char="o"/>
              <a:defRPr/>
            </a:pPr>
            <a:r>
              <a:rPr lang="en-US" dirty="0"/>
              <a:t>Read: </a:t>
            </a:r>
            <a:r>
              <a:rPr lang="en-US" dirty="0" err="1"/>
              <a:t>findOne</a:t>
            </a:r>
            <a:r>
              <a:rPr lang="en-US" dirty="0"/>
              <a:t>()</a:t>
            </a:r>
          </a:p>
          <a:p>
            <a:pPr algn="l" rtl="0">
              <a:buFont typeface="Courier New" panose="02070309020205020404" pitchFamily="49" charset="0"/>
              <a:buChar char="o"/>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pic>
        <p:nvPicPr>
          <p:cNvPr id="6" name="Google Shape;213;p27">
            <a:extLst>
              <a:ext uri="{FF2B5EF4-FFF2-40B4-BE49-F238E27FC236}">
                <a16:creationId xmlns:a16="http://schemas.microsoft.com/office/drawing/2014/main" id="{B8549BE1-57E7-46F8-98CC-DA1764EC07AA}"/>
              </a:ext>
            </a:extLst>
          </p:cNvPr>
          <p:cNvPicPr preferRelativeResize="0"/>
          <p:nvPr/>
        </p:nvPicPr>
        <p:blipFill>
          <a:blip r:embed="rId3">
            <a:alphaModFix/>
          </a:blip>
          <a:stretch>
            <a:fillRect/>
          </a:stretch>
        </p:blipFill>
        <p:spPr>
          <a:xfrm>
            <a:off x="3484836" y="5032046"/>
            <a:ext cx="17417830" cy="7282590"/>
          </a:xfrm>
          <a:prstGeom prst="rect">
            <a:avLst/>
          </a:prstGeom>
          <a:noFill/>
          <a:ln>
            <a:noFill/>
          </a:ln>
        </p:spPr>
      </p:pic>
    </p:spTree>
    <p:extLst>
      <p:ext uri="{BB962C8B-B14F-4D97-AF65-F5344CB8AC3E}">
        <p14:creationId xmlns:p14="http://schemas.microsoft.com/office/powerpoint/2010/main" val="45346530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xfrm>
            <a:off x="1206500" y="4248504"/>
            <a:ext cx="7358380" cy="8256630"/>
          </a:xfrm>
          <a:prstGeom prst="rect">
            <a:avLst/>
          </a:prstGeom>
        </p:spPr>
        <p:txBody>
          <a:bodyPr/>
          <a:lstStyle/>
          <a:p>
            <a:pPr algn="l" rtl="0">
              <a:buFont typeface="Courier New" panose="02070309020205020404" pitchFamily="49" charset="0"/>
              <a:buChar char="o"/>
              <a:defRPr/>
            </a:pPr>
            <a:r>
              <a:rPr lang="en-US" dirty="0"/>
              <a:t>Update: update(), </a:t>
            </a:r>
            <a:r>
              <a:rPr lang="en-US" dirty="0" err="1"/>
              <a:t>updateOne</a:t>
            </a:r>
            <a:r>
              <a:rPr lang="en-US" dirty="0"/>
              <a:t>(), </a:t>
            </a:r>
            <a:r>
              <a:rPr lang="en-US" dirty="0" err="1"/>
              <a:t>updateMany</a:t>
            </a:r>
            <a:r>
              <a:rPr lang="en-US" dirty="0"/>
              <a:t>() or </a:t>
            </a:r>
            <a:r>
              <a:rPr lang="en-US" dirty="0" err="1"/>
              <a:t>findOneAndUpdate</a:t>
            </a:r>
            <a:r>
              <a:rPr lang="en-US" dirty="0"/>
              <a:t>()</a:t>
            </a:r>
          </a:p>
          <a:p>
            <a:pPr algn="l" rtl="0">
              <a:buFont typeface="Courier New" panose="02070309020205020404" pitchFamily="49" charset="0"/>
              <a:buChar char="o"/>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sp>
        <p:nvSpPr>
          <p:cNvPr id="6" name="Google Shape;222;p28">
            <a:extLst>
              <a:ext uri="{FF2B5EF4-FFF2-40B4-BE49-F238E27FC236}">
                <a16:creationId xmlns:a16="http://schemas.microsoft.com/office/drawing/2014/main" id="{DB7C286A-0F79-44E6-B152-2A9216A4EC14}"/>
              </a:ext>
            </a:extLst>
          </p:cNvPr>
          <p:cNvSpPr txBox="1"/>
          <p:nvPr/>
        </p:nvSpPr>
        <p:spPr>
          <a:xfrm>
            <a:off x="9171727" y="4195250"/>
            <a:ext cx="14270146" cy="8119386"/>
          </a:xfrm>
          <a:prstGeom prst="rect">
            <a:avLst/>
          </a:prstGeom>
          <a:solidFill>
            <a:srgbClr val="292D3E"/>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sz="2000" dirty="0" err="1">
                <a:solidFill>
                  <a:srgbClr val="A6ACCD"/>
                </a:solidFill>
                <a:highlight>
                  <a:srgbClr val="292D3E"/>
                </a:highlight>
                <a:latin typeface="Courier New"/>
                <a:ea typeface="Courier New"/>
                <a:cs typeface="Courier New"/>
                <a:sym typeface="Courier New"/>
              </a:rPr>
              <a:t>app</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patch</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3E88D"/>
                </a:solidFill>
                <a:highlight>
                  <a:srgbClr val="292D3E"/>
                </a:highlight>
                <a:latin typeface="Courier New"/>
                <a:ea typeface="Courier New"/>
                <a:cs typeface="Courier New"/>
                <a:sym typeface="Courier New"/>
              </a:rPr>
              <a:t>/</a:t>
            </a:r>
            <a:r>
              <a:rPr lang="en-GB" sz="2000" dirty="0" err="1">
                <a:solidFill>
                  <a:srgbClr val="C3E88D"/>
                </a:solidFill>
                <a:highlight>
                  <a:srgbClr val="292D3E"/>
                </a:highlight>
                <a:latin typeface="Courier New"/>
                <a:ea typeface="Courier New"/>
                <a:cs typeface="Courier New"/>
                <a:sym typeface="Courier New"/>
              </a:rPr>
              <a:t>todos</a:t>
            </a:r>
            <a:r>
              <a:rPr lang="en-GB" sz="2000" dirty="0">
                <a:solidFill>
                  <a:srgbClr val="C3E88D"/>
                </a:solidFill>
                <a:highlight>
                  <a:srgbClr val="292D3E"/>
                </a:highlight>
                <a:latin typeface="Courier New"/>
                <a:ea typeface="Courier New"/>
                <a:cs typeface="Courier New"/>
                <a:sym typeface="Courier New"/>
              </a:rPr>
              <a:t>/:id</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C792EA"/>
                </a:solidFill>
                <a:highlight>
                  <a:srgbClr val="292D3E"/>
                </a:highlight>
                <a:latin typeface="Courier New"/>
                <a:ea typeface="Courier New"/>
                <a:cs typeface="Courier New"/>
                <a:sym typeface="Courier New"/>
              </a:rPr>
              <a:t>async</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err="1">
                <a:solidFill>
                  <a:srgbClr val="FF5370"/>
                </a:solidFill>
                <a:highlight>
                  <a:srgbClr val="292D3E"/>
                </a:highlight>
                <a:latin typeface="Courier New"/>
                <a:ea typeface="Courier New"/>
                <a:cs typeface="Courier New"/>
                <a:sym typeface="Courier New"/>
              </a:rPr>
              <a:t>req</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FF5370"/>
                </a:solidFill>
                <a:highlight>
                  <a:srgbClr val="292D3E"/>
                </a:highlight>
                <a:latin typeface="Courier New"/>
                <a:ea typeface="Courier New"/>
                <a:cs typeface="Courier New"/>
                <a:sym typeface="Courier New"/>
              </a:rPr>
              <a:t>res</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792EA"/>
                </a:solidFill>
                <a:highlight>
                  <a:srgbClr val="292D3E"/>
                </a:highlight>
                <a:latin typeface="Courier New"/>
                <a:ea typeface="Courier New"/>
                <a:cs typeface="Courier New"/>
                <a:sym typeface="Courier New"/>
              </a:rPr>
              <a:t>=&gt;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C792EA"/>
                </a:solidFill>
                <a:highlight>
                  <a:srgbClr val="292D3E"/>
                </a:highlight>
                <a:latin typeface="Courier New"/>
                <a:ea typeface="Courier New"/>
                <a:cs typeface="Courier New"/>
                <a:sym typeface="Courier New"/>
              </a:rPr>
              <a:t>const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F07178"/>
                </a:solidFill>
                <a:highlight>
                  <a:srgbClr val="292D3E"/>
                </a:highlight>
                <a:latin typeface="Courier New"/>
                <a:ea typeface="Courier New"/>
                <a:cs typeface="Courier New"/>
                <a:sym typeface="Courier New"/>
              </a:rPr>
              <a:t>allowedUpdates</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C792EA"/>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3E88D"/>
                </a:solidFill>
                <a:highlight>
                  <a:srgbClr val="292D3E"/>
                </a:highlight>
                <a:latin typeface="Courier New"/>
                <a:ea typeface="Courier New"/>
                <a:cs typeface="Courier New"/>
                <a:sym typeface="Courier New"/>
              </a:rPr>
              <a:t>description</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3E88D"/>
                </a:solidFill>
                <a:highlight>
                  <a:srgbClr val="292D3E"/>
                </a:highlight>
                <a:latin typeface="Courier New"/>
                <a:ea typeface="Courier New"/>
                <a:cs typeface="Courier New"/>
                <a:sym typeface="Courier New"/>
              </a:rPr>
              <a:t>title</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3E88D"/>
                </a:solidFill>
                <a:highlight>
                  <a:srgbClr val="292D3E"/>
                </a:highlight>
                <a:latin typeface="Courier New"/>
                <a:ea typeface="Courier New"/>
                <a:cs typeface="Courier New"/>
                <a:sym typeface="Courier New"/>
              </a:rPr>
              <a:t>author</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C792EA"/>
                </a:solidFill>
                <a:highlight>
                  <a:srgbClr val="292D3E"/>
                </a:highlight>
                <a:latin typeface="Courier New"/>
                <a:ea typeface="Courier New"/>
                <a:cs typeface="Courier New"/>
                <a:sym typeface="Courier New"/>
              </a:rPr>
              <a:t>const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F07178"/>
                </a:solidFill>
                <a:highlight>
                  <a:srgbClr val="292D3E"/>
                </a:highlight>
                <a:latin typeface="Courier New"/>
                <a:ea typeface="Courier New"/>
                <a:cs typeface="Courier New"/>
                <a:sym typeface="Courier New"/>
              </a:rPr>
              <a:t>updates</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C792EA"/>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FFCB6B"/>
                </a:solidFill>
                <a:highlight>
                  <a:srgbClr val="292D3E"/>
                </a:highlight>
                <a:latin typeface="Courier New"/>
                <a:ea typeface="Courier New"/>
                <a:cs typeface="Courier New"/>
                <a:sym typeface="Courier New"/>
              </a:rPr>
              <a:t>Object</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keys</a:t>
            </a:r>
            <a:r>
              <a:rPr lang="en-GB" sz="2000" dirty="0">
                <a:solidFill>
                  <a:srgbClr val="A6ACCD"/>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req</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body</a:t>
            </a:r>
            <a:r>
              <a:rPr lang="en-GB" sz="2000" dirty="0">
                <a:solidFill>
                  <a:srgbClr val="A6ACCD"/>
                </a:solidFill>
                <a:highlight>
                  <a:srgbClr val="292D3E"/>
                </a:highlight>
                <a:latin typeface="Courier New"/>
                <a:ea typeface="Courier New"/>
                <a:cs typeface="Courier New"/>
                <a:sym typeface="Courier New"/>
              </a:rPr>
              <a:t>)</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C792EA"/>
                </a:solidFill>
                <a:highlight>
                  <a:srgbClr val="292D3E"/>
                </a:highlight>
                <a:latin typeface="Courier New"/>
                <a:ea typeface="Courier New"/>
                <a:cs typeface="Courier New"/>
                <a:sym typeface="Courier New"/>
              </a:rPr>
              <a:t>const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F07178"/>
                </a:solidFill>
                <a:highlight>
                  <a:srgbClr val="292D3E"/>
                </a:highlight>
                <a:latin typeface="Courier New"/>
                <a:ea typeface="Courier New"/>
                <a:cs typeface="Courier New"/>
                <a:sym typeface="Courier New"/>
              </a:rPr>
              <a:t>isValidOperation</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C792EA"/>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updates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every</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FF5370"/>
                </a:solidFill>
                <a:highlight>
                  <a:srgbClr val="292D3E"/>
                </a:highlight>
                <a:latin typeface="Courier New"/>
                <a:ea typeface="Courier New"/>
                <a:cs typeface="Courier New"/>
                <a:sym typeface="Courier New"/>
              </a:rPr>
              <a:t>update</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792EA"/>
                </a:solidFill>
                <a:highlight>
                  <a:srgbClr val="292D3E"/>
                </a:highlight>
                <a:latin typeface="Courier New"/>
                <a:ea typeface="Courier New"/>
                <a:cs typeface="Courier New"/>
                <a:sym typeface="Courier New"/>
              </a:rPr>
              <a:t>=&gt;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allowedUpdates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includes</a:t>
            </a:r>
            <a:r>
              <a:rPr lang="en-GB" sz="2000" dirty="0">
                <a:solidFill>
                  <a:srgbClr val="A6ACCD"/>
                </a:solidFill>
                <a:highlight>
                  <a:srgbClr val="292D3E"/>
                </a:highlight>
                <a:latin typeface="Courier New"/>
                <a:ea typeface="Courier New"/>
                <a:cs typeface="Courier New"/>
                <a:sym typeface="Courier New"/>
              </a:rPr>
              <a:t>(update))</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if</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C792EA"/>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isValidOperation</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return</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res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status</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F78C6C"/>
                </a:solidFill>
                <a:highlight>
                  <a:srgbClr val="292D3E"/>
                </a:highlight>
                <a:latin typeface="Courier New"/>
                <a:ea typeface="Courier New"/>
                <a:cs typeface="Courier New"/>
                <a:sym typeface="Courier New"/>
              </a:rPr>
              <a:t>400</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82AAFF"/>
                </a:solidFill>
                <a:highlight>
                  <a:srgbClr val="292D3E"/>
                </a:highlight>
                <a:latin typeface="Courier New"/>
                <a:ea typeface="Courier New"/>
                <a:cs typeface="Courier New"/>
                <a:sym typeface="Courier New"/>
              </a:rPr>
              <a:t>send</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erro</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3E88D"/>
                </a:solidFill>
                <a:highlight>
                  <a:srgbClr val="292D3E"/>
                </a:highlight>
                <a:latin typeface="Courier New"/>
                <a:ea typeface="Courier New"/>
                <a:cs typeface="Courier New"/>
                <a:sym typeface="Courier New"/>
              </a:rPr>
              <a:t>Invalid updates</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89DDFF"/>
                </a:solidFill>
                <a:highlight>
                  <a:srgbClr val="292D3E"/>
                </a:highlight>
                <a:latin typeface="Courier New"/>
                <a:ea typeface="Courier New"/>
                <a:cs typeface="Courier New"/>
                <a:sym typeface="Courier New"/>
              </a:rPr>
              <a:t>       </a:t>
            </a:r>
            <a:r>
              <a:rPr lang="en-GB" sz="2000" i="1" dirty="0">
                <a:solidFill>
                  <a:srgbClr val="676E95"/>
                </a:solidFill>
                <a:highlight>
                  <a:srgbClr val="292D3E"/>
                </a:highlight>
                <a:latin typeface="Courier New"/>
                <a:ea typeface="Courier New"/>
                <a:cs typeface="Courier New"/>
                <a:sym typeface="Courier New"/>
              </a:rPr>
              <a:t>// anything not expected from the </a:t>
            </a:r>
            <a:r>
              <a:rPr lang="en-GB" sz="2000" i="1" dirty="0" err="1">
                <a:solidFill>
                  <a:srgbClr val="676E95"/>
                </a:solidFill>
                <a:highlight>
                  <a:srgbClr val="292D3E"/>
                </a:highlight>
                <a:latin typeface="Courier New"/>
                <a:ea typeface="Courier New"/>
                <a:cs typeface="Courier New"/>
                <a:sym typeface="Courier New"/>
              </a:rPr>
              <a:t>todos</a:t>
            </a:r>
            <a:endParaRPr sz="2000" i="1" dirty="0">
              <a:solidFill>
                <a:srgbClr val="676E95"/>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try</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C792EA"/>
                </a:solidFill>
                <a:highlight>
                  <a:srgbClr val="292D3E"/>
                </a:highlight>
                <a:latin typeface="Courier New"/>
                <a:ea typeface="Courier New"/>
                <a:cs typeface="Courier New"/>
                <a:sym typeface="Courier New"/>
              </a:rPr>
              <a:t>const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F07178"/>
                </a:solidFill>
                <a:highlight>
                  <a:srgbClr val="292D3E"/>
                </a:highlight>
                <a:latin typeface="Courier New"/>
                <a:ea typeface="Courier New"/>
                <a:cs typeface="Courier New"/>
                <a:sym typeface="Courier New"/>
              </a:rPr>
              <a:t>todo</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C792EA"/>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await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Todo</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findOne</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_id</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req</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params</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id</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89DDFF"/>
                </a:solidFill>
                <a:highlight>
                  <a:srgbClr val="292D3E"/>
                </a:highlight>
                <a:latin typeface="Courier New"/>
                <a:ea typeface="Courier New"/>
                <a:cs typeface="Courier New"/>
                <a:sym typeface="Courier New"/>
              </a:rPr>
              <a:t>       </a:t>
            </a:r>
            <a:r>
              <a:rPr lang="en-GB" sz="2000" i="1" dirty="0">
                <a:solidFill>
                  <a:srgbClr val="676E95"/>
                </a:solidFill>
                <a:highlight>
                  <a:srgbClr val="292D3E"/>
                </a:highlight>
                <a:latin typeface="Courier New"/>
                <a:ea typeface="Courier New"/>
                <a:cs typeface="Courier New"/>
                <a:sym typeface="Courier New"/>
              </a:rPr>
              <a:t>// find id passed into the function</a:t>
            </a:r>
            <a:endParaRPr sz="2000" i="1" dirty="0">
              <a:solidFill>
                <a:srgbClr val="676E95"/>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if</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C792EA"/>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todo</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i="1" dirty="0">
                <a:solidFill>
                  <a:srgbClr val="89DDFF"/>
                </a:solidFill>
                <a:highlight>
                  <a:srgbClr val="292D3E"/>
                </a:highlight>
                <a:latin typeface="Courier New"/>
                <a:ea typeface="Courier New"/>
                <a:cs typeface="Courier New"/>
                <a:sym typeface="Courier New"/>
              </a:rPr>
              <a:t>return</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res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status</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F78C6C"/>
                </a:solidFill>
                <a:highlight>
                  <a:srgbClr val="292D3E"/>
                </a:highlight>
                <a:latin typeface="Courier New"/>
                <a:ea typeface="Courier New"/>
                <a:cs typeface="Courier New"/>
                <a:sym typeface="Courier New"/>
              </a:rPr>
              <a:t>404</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82AAFF"/>
                </a:solidFill>
                <a:highlight>
                  <a:srgbClr val="292D3E"/>
                </a:highlight>
                <a:latin typeface="Courier New"/>
                <a:ea typeface="Courier New"/>
                <a:cs typeface="Courier New"/>
                <a:sym typeface="Courier New"/>
              </a:rPr>
              <a:t>send</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F78C6C"/>
                </a:solidFill>
                <a:highlight>
                  <a:srgbClr val="292D3E"/>
                </a:highlight>
                <a:latin typeface="Courier New"/>
                <a:ea typeface="Courier New"/>
                <a:cs typeface="Courier New"/>
                <a:sym typeface="Courier New"/>
              </a:rPr>
              <a:t>404</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82AAFF"/>
                </a:solidFill>
                <a:highlight>
                  <a:srgbClr val="292D3E"/>
                </a:highlight>
                <a:latin typeface="Courier New"/>
                <a:ea typeface="Courier New"/>
                <a:cs typeface="Courier New"/>
                <a:sym typeface="Courier New"/>
              </a:rPr>
              <a:t>send</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updates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forEach</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FF5370"/>
                </a:solidFill>
                <a:highlight>
                  <a:srgbClr val="292D3E"/>
                </a:highlight>
                <a:latin typeface="Courier New"/>
                <a:ea typeface="Courier New"/>
                <a:cs typeface="Courier New"/>
                <a:sym typeface="Courier New"/>
              </a:rPr>
              <a:t>update</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C792EA"/>
                </a:solidFill>
                <a:highlight>
                  <a:srgbClr val="292D3E"/>
                </a:highlight>
                <a:latin typeface="Courier New"/>
                <a:ea typeface="Courier New"/>
                <a:cs typeface="Courier New"/>
                <a:sym typeface="Courier New"/>
              </a:rPr>
              <a:t>=&gt;</a:t>
            </a: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todo</a:t>
            </a:r>
            <a:r>
              <a:rPr lang="en-GB" sz="2000" dirty="0">
                <a:solidFill>
                  <a:srgbClr val="A6ACCD"/>
                </a:solidFill>
                <a:highlight>
                  <a:srgbClr val="292D3E"/>
                </a:highlight>
                <a:latin typeface="Courier New"/>
                <a:ea typeface="Courier New"/>
                <a:cs typeface="Courier New"/>
                <a:sym typeface="Courier New"/>
              </a:rPr>
              <a:t>[update] </a:t>
            </a:r>
            <a:r>
              <a:rPr lang="en-GB" sz="2000" dirty="0">
                <a:solidFill>
                  <a:srgbClr val="C792EA"/>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req</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body</a:t>
            </a:r>
            <a:r>
              <a:rPr lang="en-GB" sz="2000" dirty="0">
                <a:solidFill>
                  <a:srgbClr val="A6ACCD"/>
                </a:solidFill>
                <a:highlight>
                  <a:srgbClr val="292D3E"/>
                </a:highlight>
                <a:latin typeface="Courier New"/>
                <a:ea typeface="Courier New"/>
                <a:cs typeface="Courier New"/>
                <a:sym typeface="Courier New"/>
              </a:rPr>
              <a:t>[update]</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89DDFF"/>
                </a:solidFill>
                <a:highlight>
                  <a:srgbClr val="292D3E"/>
                </a:highlight>
                <a:latin typeface="Courier New"/>
                <a:ea typeface="Courier New"/>
                <a:cs typeface="Courier New"/>
                <a:sym typeface="Courier New"/>
              </a:rPr>
              <a:t>           </a:t>
            </a:r>
            <a:r>
              <a:rPr lang="en-GB" sz="2000" i="1" dirty="0">
                <a:solidFill>
                  <a:srgbClr val="676E95"/>
                </a:solidFill>
                <a:highlight>
                  <a:srgbClr val="292D3E"/>
                </a:highlight>
                <a:latin typeface="Courier New"/>
                <a:ea typeface="Courier New"/>
                <a:cs typeface="Courier New"/>
                <a:sym typeface="Courier New"/>
              </a:rPr>
              <a:t>// update the values and keys dynamically</a:t>
            </a:r>
            <a:endParaRPr sz="2000" i="1" dirty="0">
              <a:solidFill>
                <a:srgbClr val="676E95"/>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await</a:t>
            </a: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todo</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save</a:t>
            </a:r>
            <a:r>
              <a:rPr lang="en-GB" sz="2000" dirty="0">
                <a:solidFill>
                  <a:srgbClr val="A6ACCD"/>
                </a:solidFill>
                <a:highlight>
                  <a:srgbClr val="292D3E"/>
                </a:highlight>
                <a:latin typeface="Courier New"/>
                <a:ea typeface="Courier New"/>
                <a:cs typeface="Courier New"/>
                <a:sym typeface="Courier New"/>
              </a:rPr>
              <a:t>()</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res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status</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F78C6C"/>
                </a:solidFill>
                <a:highlight>
                  <a:srgbClr val="292D3E"/>
                </a:highlight>
                <a:latin typeface="Courier New"/>
                <a:ea typeface="Courier New"/>
                <a:cs typeface="Courier New"/>
                <a:sym typeface="Courier New"/>
              </a:rPr>
              <a:t>200</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82AAFF"/>
                </a:solidFill>
                <a:highlight>
                  <a:srgbClr val="292D3E"/>
                </a:highlight>
                <a:latin typeface="Courier New"/>
                <a:ea typeface="Courier New"/>
                <a:cs typeface="Courier New"/>
                <a:sym typeface="Courier New"/>
              </a:rPr>
              <a:t>send</a:t>
            </a:r>
            <a:r>
              <a:rPr lang="en-GB" sz="2000" dirty="0">
                <a:solidFill>
                  <a:srgbClr val="A6ACCD"/>
                </a:solidFill>
                <a:highlight>
                  <a:srgbClr val="292D3E"/>
                </a:highlight>
                <a:latin typeface="Courier New"/>
                <a:ea typeface="Courier New"/>
                <a:cs typeface="Courier New"/>
                <a:sym typeface="Courier New"/>
              </a:rPr>
              <a:t>(</a:t>
            </a:r>
            <a:r>
              <a:rPr lang="en-GB" sz="2000" dirty="0" err="1">
                <a:solidFill>
                  <a:srgbClr val="A6ACCD"/>
                </a:solidFill>
                <a:highlight>
                  <a:srgbClr val="292D3E"/>
                </a:highlight>
                <a:latin typeface="Courier New"/>
                <a:ea typeface="Courier New"/>
                <a:cs typeface="Courier New"/>
                <a:sym typeface="Courier New"/>
              </a:rPr>
              <a:t>todo</a:t>
            </a:r>
            <a:r>
              <a:rPr lang="en-GB" sz="2000" dirty="0">
                <a:solidFill>
                  <a:srgbClr val="A6ACCD"/>
                </a:solidFill>
                <a:highlight>
                  <a:srgbClr val="292D3E"/>
                </a:highlight>
                <a:latin typeface="Courier New"/>
                <a:ea typeface="Courier New"/>
                <a:cs typeface="Courier New"/>
                <a:sym typeface="Courier New"/>
              </a:rPr>
              <a:t>)</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 </a:t>
            </a:r>
            <a:r>
              <a:rPr lang="en-GB" sz="2000" i="1" dirty="0">
                <a:solidFill>
                  <a:srgbClr val="89DDFF"/>
                </a:solidFill>
                <a:highlight>
                  <a:srgbClr val="292D3E"/>
                </a:highlight>
                <a:latin typeface="Courier New"/>
                <a:ea typeface="Courier New"/>
                <a:cs typeface="Courier New"/>
                <a:sym typeface="Courier New"/>
              </a:rPr>
              <a:t>catch</a:t>
            </a:r>
            <a:r>
              <a:rPr lang="en-GB" sz="2000" dirty="0">
                <a:solidFill>
                  <a:srgbClr val="A6ACCD"/>
                </a:solidFill>
                <a:highlight>
                  <a:srgbClr val="292D3E"/>
                </a:highlight>
                <a:latin typeface="Courier New"/>
                <a:ea typeface="Courier New"/>
                <a:cs typeface="Courier New"/>
                <a:sym typeface="Courier New"/>
              </a:rPr>
              <a:t>(e)</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A6ACCD"/>
                </a:solidFill>
                <a:highlight>
                  <a:srgbClr val="292D3E"/>
                </a:highlight>
                <a:latin typeface="Courier New"/>
                <a:ea typeface="Courier New"/>
                <a:cs typeface="Courier New"/>
                <a:sym typeface="Courier New"/>
              </a:rPr>
              <a:t>res</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status</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F78C6C"/>
                </a:solidFill>
                <a:highlight>
                  <a:srgbClr val="292D3E"/>
                </a:highlight>
                <a:latin typeface="Courier New"/>
                <a:ea typeface="Courier New"/>
                <a:cs typeface="Courier New"/>
                <a:sym typeface="Courier New"/>
              </a:rPr>
              <a:t>400</a:t>
            </a:r>
            <a:r>
              <a:rPr lang="en-GB" sz="2000" dirty="0">
                <a:solidFill>
                  <a:srgbClr val="A6ACCD"/>
                </a:solidFill>
                <a:highlight>
                  <a:srgbClr val="292D3E"/>
                </a:highlight>
                <a:latin typeface="Courier New"/>
                <a:ea typeface="Courier New"/>
                <a:cs typeface="Courier New"/>
                <a:sym typeface="Courier New"/>
              </a:rPr>
              <a:t>)</a:t>
            </a: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82AAFF"/>
                </a:solidFill>
                <a:highlight>
                  <a:srgbClr val="292D3E"/>
                </a:highlight>
                <a:latin typeface="Courier New"/>
                <a:ea typeface="Courier New"/>
                <a:cs typeface="Courier New"/>
                <a:sym typeface="Courier New"/>
              </a:rPr>
              <a:t>send</a:t>
            </a:r>
            <a:r>
              <a:rPr lang="en-GB" sz="2000" dirty="0">
                <a:solidFill>
                  <a:srgbClr val="A6ACCD"/>
                </a:solidFill>
                <a:highlight>
                  <a:srgbClr val="292D3E"/>
                </a:highlight>
                <a:latin typeface="Courier New"/>
                <a:ea typeface="Courier New"/>
                <a:cs typeface="Courier New"/>
                <a:sym typeface="Courier New"/>
              </a:rPr>
              <a:t>(e)</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err="1">
                <a:solidFill>
                  <a:srgbClr val="FFCB6B"/>
                </a:solidFill>
                <a:highlight>
                  <a:srgbClr val="292D3E"/>
                </a:highlight>
                <a:latin typeface="Courier New"/>
                <a:ea typeface="Courier New"/>
                <a:cs typeface="Courier New"/>
                <a:sym typeface="Courier New"/>
              </a:rPr>
              <a:t>console</a:t>
            </a:r>
            <a:r>
              <a:rPr lang="en-GB" sz="2000" dirty="0" err="1">
                <a:solidFill>
                  <a:srgbClr val="89DDFF"/>
                </a:solidFill>
                <a:highlight>
                  <a:srgbClr val="292D3E"/>
                </a:highlight>
                <a:latin typeface="Courier New"/>
                <a:ea typeface="Courier New"/>
                <a:cs typeface="Courier New"/>
                <a:sym typeface="Courier New"/>
              </a:rPr>
              <a:t>.</a:t>
            </a:r>
            <a:r>
              <a:rPr lang="en-GB" sz="2000" dirty="0" err="1">
                <a:solidFill>
                  <a:srgbClr val="82AAFF"/>
                </a:solidFill>
                <a:highlight>
                  <a:srgbClr val="292D3E"/>
                </a:highlight>
                <a:latin typeface="Courier New"/>
                <a:ea typeface="Courier New"/>
                <a:cs typeface="Courier New"/>
                <a:sym typeface="Courier New"/>
              </a:rPr>
              <a:t>error</a:t>
            </a:r>
            <a:r>
              <a:rPr lang="en-GB" sz="2000" dirty="0">
                <a:solidFill>
                  <a:srgbClr val="A6ACCD"/>
                </a:solidFill>
                <a:highlight>
                  <a:srgbClr val="292D3E"/>
                </a:highlight>
                <a:latin typeface="Courier New"/>
                <a:ea typeface="Courier New"/>
                <a:cs typeface="Courier New"/>
                <a:sym typeface="Courier New"/>
              </a:rPr>
              <a:t>(e)</a:t>
            </a:r>
            <a:endParaRPr sz="2000" dirty="0">
              <a:solidFill>
                <a:srgbClr val="A6ACCD"/>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A6ACCD"/>
                </a:solidFill>
                <a:highlight>
                  <a:srgbClr val="292D3E"/>
                </a:highlight>
                <a:latin typeface="Courier New"/>
                <a:ea typeface="Courier New"/>
                <a:cs typeface="Courier New"/>
                <a:sym typeface="Courier New"/>
              </a:rPr>
              <a:t>   </a:t>
            </a:r>
            <a:r>
              <a:rPr lang="en-GB" sz="2000" dirty="0">
                <a:solidFill>
                  <a:srgbClr val="89DDFF"/>
                </a:solidFill>
                <a:highlight>
                  <a:srgbClr val="292D3E"/>
                </a:highlight>
                <a:latin typeface="Courier New"/>
                <a:ea typeface="Courier New"/>
                <a:cs typeface="Courier New"/>
                <a:sym typeface="Courier New"/>
              </a:rPr>
              <a:t>}</a:t>
            </a:r>
            <a:endParaRPr sz="2000" dirty="0">
              <a:solidFill>
                <a:srgbClr val="89DDFF"/>
              </a:solidFill>
              <a:highlight>
                <a:srgbClr val="292D3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GB" sz="2000" dirty="0">
                <a:solidFill>
                  <a:srgbClr val="89DDFF"/>
                </a:solidFill>
                <a:highlight>
                  <a:srgbClr val="292D3E"/>
                </a:highlight>
                <a:latin typeface="Courier New"/>
                <a:ea typeface="Courier New"/>
                <a:cs typeface="Courier New"/>
                <a:sym typeface="Courier New"/>
              </a:rPr>
              <a:t>}</a:t>
            </a:r>
            <a:r>
              <a:rPr lang="en-GB" sz="2000" dirty="0">
                <a:solidFill>
                  <a:srgbClr val="A6ACCD"/>
                </a:solidFill>
                <a:highlight>
                  <a:srgbClr val="292D3E"/>
                </a:highlight>
                <a:latin typeface="Courier New"/>
                <a:ea typeface="Courier New"/>
                <a:cs typeface="Courier New"/>
                <a:sym typeface="Courier New"/>
              </a:rPr>
              <a:t>)</a:t>
            </a:r>
            <a:endParaRPr sz="2000" dirty="0">
              <a:solidFill>
                <a:srgbClr val="A6ACCD"/>
              </a:solidFill>
              <a:highlight>
                <a:srgbClr val="292D3E"/>
              </a:highlight>
              <a:latin typeface="Courier New"/>
              <a:ea typeface="Courier New"/>
              <a:cs typeface="Courier New"/>
              <a:sym typeface="Courier New"/>
            </a:endParaRPr>
          </a:p>
          <a:p>
            <a:pPr marL="0" lvl="0" indent="0" algn="l" rtl="0">
              <a:spcBef>
                <a:spcPts val="0"/>
              </a:spcBef>
              <a:spcAft>
                <a:spcPts val="0"/>
              </a:spcAft>
              <a:buNone/>
            </a:pPr>
            <a:endParaRPr sz="2000" dirty="0">
              <a:latin typeface="Trebuchet MS"/>
              <a:ea typeface="Trebuchet MS"/>
              <a:cs typeface="Trebuchet MS"/>
              <a:sym typeface="Trebuchet MS"/>
            </a:endParaRPr>
          </a:p>
        </p:txBody>
      </p:sp>
    </p:spTree>
    <p:extLst>
      <p:ext uri="{BB962C8B-B14F-4D97-AF65-F5344CB8AC3E}">
        <p14:creationId xmlns:p14="http://schemas.microsoft.com/office/powerpoint/2010/main" val="293441277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buFont typeface="Courier New" panose="02070309020205020404" pitchFamily="49" charset="0"/>
              <a:buChar char="o"/>
              <a:defRPr/>
            </a:pPr>
            <a:r>
              <a:rPr lang="en-US" dirty="0"/>
              <a:t>Delete: remove()</a:t>
            </a:r>
          </a:p>
          <a:p>
            <a:pPr algn="l" rtl="0">
              <a:buFont typeface="Courier New" panose="02070309020205020404" pitchFamily="49" charset="0"/>
              <a:buChar char="o"/>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pic>
        <p:nvPicPr>
          <p:cNvPr id="6" name="Google Shape;230;p29">
            <a:extLst>
              <a:ext uri="{FF2B5EF4-FFF2-40B4-BE49-F238E27FC236}">
                <a16:creationId xmlns:a16="http://schemas.microsoft.com/office/drawing/2014/main" id="{EB1F6703-7E0A-45ED-8C86-7F25964A457F}"/>
              </a:ext>
            </a:extLst>
          </p:cNvPr>
          <p:cNvPicPr preferRelativeResize="0"/>
          <p:nvPr/>
        </p:nvPicPr>
        <p:blipFill>
          <a:blip r:embed="rId3">
            <a:alphaModFix/>
          </a:blip>
          <a:stretch>
            <a:fillRect/>
          </a:stretch>
        </p:blipFill>
        <p:spPr>
          <a:xfrm>
            <a:off x="6807223" y="4248504"/>
            <a:ext cx="16299900" cy="7731987"/>
          </a:xfrm>
          <a:prstGeom prst="rect">
            <a:avLst/>
          </a:prstGeom>
          <a:noFill/>
          <a:ln>
            <a:noFill/>
          </a:ln>
        </p:spPr>
      </p:pic>
    </p:spTree>
    <p:extLst>
      <p:ext uri="{BB962C8B-B14F-4D97-AF65-F5344CB8AC3E}">
        <p14:creationId xmlns:p14="http://schemas.microsoft.com/office/powerpoint/2010/main" val="229978461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499" y="1079500"/>
            <a:ext cx="13630377" cy="1435100"/>
          </a:xfrm>
          <a:prstGeom prst="rect">
            <a:avLst/>
          </a:prstGeom>
        </p:spPr>
        <p:txBody>
          <a:bodyPr>
            <a:normAutofit/>
          </a:bodyPr>
          <a:lstStyle/>
          <a:p>
            <a:pPr algn="l" rtl="0">
              <a:defRPr/>
            </a:pPr>
            <a:r>
              <a:rPr lang="en-US" dirty="0"/>
              <a:t>MongoDB and Node.js</a:t>
            </a:r>
            <a:endParaRPr dirty="0"/>
          </a:p>
        </p:txBody>
      </p:sp>
      <p:sp>
        <p:nvSpPr>
          <p:cNvPr id="3" name="عنصر نائب للصورة 2">
            <a:extLst>
              <a:ext uri="{FF2B5EF4-FFF2-40B4-BE49-F238E27FC236}">
                <a16:creationId xmlns:a16="http://schemas.microsoft.com/office/drawing/2014/main" id="{D192EEA8-3BE7-4C09-ADD4-C8E47039A83C}"/>
              </a:ext>
            </a:extLst>
          </p:cNvPr>
          <p:cNvSpPr>
            <a:spLocks noGrp="1"/>
          </p:cNvSpPr>
          <p:nvPr>
            <p:ph type="pic" sz="half" idx="22"/>
          </p:nvPr>
        </p:nvSpPr>
        <p:spPr/>
      </p:sp>
      <p:pic>
        <p:nvPicPr>
          <p:cNvPr id="8" name="Google Shape;164;p21">
            <a:extLst>
              <a:ext uri="{FF2B5EF4-FFF2-40B4-BE49-F238E27FC236}">
                <a16:creationId xmlns:a16="http://schemas.microsoft.com/office/drawing/2014/main" id="{7871DB20-6559-4736-81AB-F1485E3B8101}"/>
              </a:ext>
            </a:extLst>
          </p:cNvPr>
          <p:cNvPicPr preferRelativeResize="0"/>
          <p:nvPr/>
        </p:nvPicPr>
        <p:blipFill>
          <a:blip r:embed="rId3">
            <a:alphaModFix/>
          </a:blip>
          <a:stretch>
            <a:fillRect/>
          </a:stretch>
        </p:blipFill>
        <p:spPr>
          <a:xfrm>
            <a:off x="4416578" y="3364457"/>
            <a:ext cx="13137843" cy="7301943"/>
          </a:xfrm>
          <a:prstGeom prst="rect">
            <a:avLst/>
          </a:prstGeom>
          <a:noFill/>
          <a:ln>
            <a:noFill/>
          </a:ln>
        </p:spPr>
      </p:pic>
      <p:sp>
        <p:nvSpPr>
          <p:cNvPr id="9" name="Google Shape;165;p21">
            <a:extLst>
              <a:ext uri="{FF2B5EF4-FFF2-40B4-BE49-F238E27FC236}">
                <a16:creationId xmlns:a16="http://schemas.microsoft.com/office/drawing/2014/main" id="{2EB572B1-E0B2-4909-A505-DD88CF1AFC11}"/>
              </a:ext>
            </a:extLst>
          </p:cNvPr>
          <p:cNvSpPr txBox="1"/>
          <p:nvPr/>
        </p:nvSpPr>
        <p:spPr>
          <a:xfrm>
            <a:off x="3882939" y="11179615"/>
            <a:ext cx="16614622" cy="85509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tx1">
                    <a:lumMod val="50000"/>
                  </a:schemeClr>
                </a:solidFill>
                <a:latin typeface="Trebuchet MS"/>
                <a:ea typeface="Trebuchet MS"/>
                <a:cs typeface="Trebuchet MS"/>
                <a:sym typeface="Trebuchet MS"/>
              </a:rPr>
              <a:t>Image source: https://www.mongodb.com/blog/post/the-modern-application-stack-part-2-using-mongodb-with-nodejs</a:t>
            </a:r>
            <a:endParaRPr dirty="0">
              <a:solidFill>
                <a:schemeClr val="tx1">
                  <a:lumMod val="50000"/>
                </a:schemeClr>
              </a:solidFill>
              <a:latin typeface="Trebuchet MS"/>
              <a:ea typeface="Trebuchet MS"/>
              <a:cs typeface="Trebuchet MS"/>
              <a:sym typeface="Trebuchet MS"/>
            </a:endParaRPr>
          </a:p>
        </p:txBody>
      </p:sp>
    </p:spTree>
    <p:extLst>
      <p:ext uri="{BB962C8B-B14F-4D97-AF65-F5344CB8AC3E}">
        <p14:creationId xmlns:p14="http://schemas.microsoft.com/office/powerpoint/2010/main" val="127543019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Step 4: Connect to the database and execute appropriate CRUD operations</a:t>
            </a:r>
          </a:p>
          <a:p>
            <a:pPr algn="l" rtl="0">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Create Code Using Mongoose</a:t>
            </a:r>
            <a:endParaRPr dirty="0"/>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graphicFrame>
        <p:nvGraphicFramePr>
          <p:cNvPr id="8" name="Google Shape;238;p30">
            <a:extLst>
              <a:ext uri="{FF2B5EF4-FFF2-40B4-BE49-F238E27FC236}">
                <a16:creationId xmlns:a16="http://schemas.microsoft.com/office/drawing/2014/main" id="{495F8FD7-706D-4584-B8C1-92D002245FC0}"/>
              </a:ext>
            </a:extLst>
          </p:cNvPr>
          <p:cNvGraphicFramePr/>
          <p:nvPr>
            <p:extLst>
              <p:ext uri="{D42A27DB-BD31-4B8C-83A1-F6EECF244321}">
                <p14:modId xmlns:p14="http://schemas.microsoft.com/office/powerpoint/2010/main" val="1043396504"/>
              </p:ext>
            </p:extLst>
          </p:nvPr>
        </p:nvGraphicFramePr>
        <p:xfrm>
          <a:off x="5212651" y="5881550"/>
          <a:ext cx="12901270" cy="5796768"/>
        </p:xfrm>
        <a:graphic>
          <a:graphicData uri="http://schemas.openxmlformats.org/drawingml/2006/table">
            <a:tbl>
              <a:tblPr>
                <a:noFill/>
              </a:tblPr>
              <a:tblGrid>
                <a:gridCol w="12901270">
                  <a:extLst>
                    <a:ext uri="{9D8B030D-6E8A-4147-A177-3AD203B41FA5}">
                      <a16:colId xmlns:a16="http://schemas.microsoft.com/office/drawing/2014/main" val="20000"/>
                    </a:ext>
                  </a:extLst>
                </a:gridCol>
              </a:tblGrid>
              <a:tr h="5796768">
                <a:tc>
                  <a:txBody>
                    <a:bodyPr/>
                    <a:lstStyle/>
                    <a:p>
                      <a:pPr algn="l"/>
                      <a:br>
                        <a:rPr lang="en-US" sz="3200" b="0" i="0" u="none" strike="noStrike" cap="none" spc="0" baseline="0" dirty="0">
                          <a:solidFill>
                            <a:schemeClr val="tx1"/>
                          </a:solidFill>
                          <a:effectLst/>
                          <a:uFillTx/>
                          <a:latin typeface="+mn-lt"/>
                          <a:ea typeface="+mn-ea"/>
                          <a:cs typeface="+mn-cs"/>
                          <a:sym typeface="Helvetica Neue"/>
                        </a:rPr>
                      </a:br>
                      <a:r>
                        <a:rPr lang="en-US" sz="3200" b="0" i="0" u="none" strike="noStrike" cap="none" spc="0" baseline="0" dirty="0">
                          <a:solidFill>
                            <a:schemeClr val="tx1"/>
                          </a:solidFill>
                          <a:effectLst/>
                          <a:uFillTx/>
                          <a:latin typeface="+mn-lt"/>
                          <a:ea typeface="+mn-ea"/>
                          <a:cs typeface="+mn-cs"/>
                          <a:sym typeface="Helvetica Neue"/>
                        </a:rPr>
                        <a:t>let mongoose = require('mongoose');</a:t>
                      </a:r>
                    </a:p>
                    <a:p>
                      <a:pPr algn="l"/>
                      <a:r>
                        <a:rPr lang="en-US" sz="3200" b="0" i="0" u="none" strike="noStrike" cap="none" spc="0" baseline="0" dirty="0">
                          <a:solidFill>
                            <a:schemeClr val="tx1"/>
                          </a:solidFill>
                          <a:effectLst/>
                          <a:uFillTx/>
                          <a:latin typeface="+mn-lt"/>
                          <a:ea typeface="+mn-ea"/>
                          <a:cs typeface="+mn-cs"/>
                          <a:sym typeface="Helvetica Neue"/>
                        </a:rPr>
                        <a:t>const </a:t>
                      </a:r>
                      <a:r>
                        <a:rPr lang="en-US" sz="3200" b="0" i="0" u="none" strike="noStrike" cap="none" spc="0" baseline="0" dirty="0" err="1">
                          <a:solidFill>
                            <a:schemeClr val="tx1"/>
                          </a:solidFill>
                          <a:effectLst/>
                          <a:uFillTx/>
                          <a:latin typeface="+mn-lt"/>
                          <a:ea typeface="+mn-ea"/>
                          <a:cs typeface="+mn-cs"/>
                          <a:sym typeface="Helvetica Neue"/>
                        </a:rPr>
                        <a:t>uri</a:t>
                      </a:r>
                      <a:r>
                        <a:rPr lang="en-US" sz="3200" b="0" i="0" u="none" strike="noStrike" cap="none" spc="0" baseline="0" dirty="0">
                          <a:solidFill>
                            <a:schemeClr val="tx1"/>
                          </a:solidFill>
                          <a:effectLst/>
                          <a:uFillTx/>
                          <a:latin typeface="+mn-lt"/>
                          <a:ea typeface="+mn-ea"/>
                          <a:cs typeface="+mn-cs"/>
                          <a:sym typeface="Helvetica Neue"/>
                        </a:rPr>
                        <a:t> = '</a:t>
                      </a:r>
                      <a:r>
                        <a:rPr lang="en-US" sz="3200" b="0" i="0" u="none" strike="noStrike" cap="none" spc="0" baseline="0" dirty="0" err="1">
                          <a:solidFill>
                            <a:schemeClr val="tx1"/>
                          </a:solidFill>
                          <a:effectLst/>
                          <a:uFillTx/>
                          <a:latin typeface="+mn-lt"/>
                          <a:ea typeface="+mn-ea"/>
                          <a:cs typeface="+mn-cs"/>
                          <a:sym typeface="Helvetica Neue"/>
                        </a:rPr>
                        <a:t>mongodb</a:t>
                      </a:r>
                      <a:r>
                        <a:rPr lang="en-US" sz="3200" b="0" i="0" u="none" strike="noStrike" cap="none" spc="0" baseline="0" dirty="0">
                          <a:solidFill>
                            <a:schemeClr val="tx1"/>
                          </a:solidFill>
                          <a:effectLst/>
                          <a:uFillTx/>
                          <a:latin typeface="+mn-lt"/>
                          <a:ea typeface="+mn-ea"/>
                          <a:cs typeface="+mn-cs"/>
                          <a:sym typeface="Helvetica Neue"/>
                        </a:rPr>
                        <a:t>://hyperionDB:password@hyperion-shard-00-00-f78fc.m...';</a:t>
                      </a:r>
                    </a:p>
                    <a:p>
                      <a:pPr algn="l"/>
                      <a:br>
                        <a:rPr lang="en-US" sz="3200" b="0" i="0" u="none" strike="noStrike" cap="none" spc="0" baseline="0" dirty="0">
                          <a:solidFill>
                            <a:schemeClr val="tx1"/>
                          </a:solidFill>
                          <a:effectLst/>
                          <a:uFillTx/>
                          <a:latin typeface="+mn-lt"/>
                          <a:ea typeface="+mn-ea"/>
                          <a:cs typeface="+mn-cs"/>
                          <a:sym typeface="Helvetica Neue"/>
                        </a:rPr>
                      </a:br>
                      <a:r>
                        <a:rPr lang="en-US" sz="3200" b="0" i="0" u="none" strike="noStrike" cap="none" spc="0" baseline="0" dirty="0" err="1">
                          <a:solidFill>
                            <a:schemeClr val="tx1"/>
                          </a:solidFill>
                          <a:effectLst/>
                          <a:uFillTx/>
                          <a:latin typeface="+mn-lt"/>
                          <a:ea typeface="+mn-ea"/>
                          <a:cs typeface="+mn-cs"/>
                          <a:sym typeface="Helvetica Neue"/>
                        </a:rPr>
                        <a:t>mongoose.connect</a:t>
                      </a:r>
                      <a:r>
                        <a:rPr lang="en-US" sz="3200" b="0" i="0" u="none" strike="noStrike" cap="none" spc="0" baseline="0" dirty="0">
                          <a:solidFill>
                            <a:schemeClr val="tx1"/>
                          </a:solidFill>
                          <a:effectLst/>
                          <a:uFillTx/>
                          <a:latin typeface="+mn-lt"/>
                          <a:ea typeface="+mn-ea"/>
                          <a:cs typeface="+mn-cs"/>
                          <a:sym typeface="Helvetica Neue"/>
                        </a:rPr>
                        <a:t>(</a:t>
                      </a:r>
                      <a:r>
                        <a:rPr lang="en-US" sz="3200" b="0" i="0" u="none" strike="noStrike" cap="none" spc="0" baseline="0" dirty="0" err="1">
                          <a:solidFill>
                            <a:schemeClr val="tx1"/>
                          </a:solidFill>
                          <a:effectLst/>
                          <a:uFillTx/>
                          <a:latin typeface="+mn-lt"/>
                          <a:ea typeface="+mn-ea"/>
                          <a:cs typeface="+mn-cs"/>
                          <a:sym typeface="Helvetica Neue"/>
                        </a:rPr>
                        <a:t>uri</a:t>
                      </a:r>
                      <a:r>
                        <a:rPr lang="en-US" sz="3200" b="0" i="0" u="none" strike="noStrike" cap="none" spc="0" baseline="0" dirty="0">
                          <a:solidFill>
                            <a:schemeClr val="tx1"/>
                          </a:solidFill>
                          <a:effectLst/>
                          <a:uFillTx/>
                          <a:latin typeface="+mn-lt"/>
                          <a:ea typeface="+mn-ea"/>
                          <a:cs typeface="+mn-cs"/>
                          <a:sym typeface="Helvetica Neue"/>
                        </a:rPr>
                        <a:t>, {</a:t>
                      </a:r>
                    </a:p>
                    <a:p>
                      <a:pPr algn="l"/>
                      <a:r>
                        <a:rPr lang="en-US" sz="3200" b="0" i="0" u="none" strike="noStrike" cap="none" spc="0" baseline="0" dirty="0" err="1">
                          <a:solidFill>
                            <a:schemeClr val="tx1"/>
                          </a:solidFill>
                          <a:effectLst/>
                          <a:uFillTx/>
                          <a:latin typeface="+mn-lt"/>
                          <a:ea typeface="+mn-ea"/>
                          <a:cs typeface="+mn-cs"/>
                          <a:sym typeface="Helvetica Neue"/>
                        </a:rPr>
                        <a:t>useNewUrlParser</a:t>
                      </a:r>
                      <a:r>
                        <a:rPr lang="en-US" sz="3200" b="0" i="0" u="none" strike="noStrike" cap="none" spc="0" baseline="0" dirty="0">
                          <a:solidFill>
                            <a:schemeClr val="tx1"/>
                          </a:solidFill>
                          <a:effectLst/>
                          <a:uFillTx/>
                          <a:latin typeface="+mn-lt"/>
                          <a:ea typeface="+mn-ea"/>
                          <a:cs typeface="+mn-cs"/>
                          <a:sym typeface="Helvetica Neue"/>
                        </a:rPr>
                        <a:t>: true, </a:t>
                      </a:r>
                      <a:r>
                        <a:rPr lang="en-US" sz="3200" b="0" i="0" u="none" strike="noStrike" cap="none" spc="0" baseline="0" dirty="0" err="1">
                          <a:solidFill>
                            <a:schemeClr val="tx1"/>
                          </a:solidFill>
                          <a:effectLst/>
                          <a:uFillTx/>
                          <a:latin typeface="+mn-lt"/>
                          <a:ea typeface="+mn-ea"/>
                          <a:cs typeface="+mn-cs"/>
                          <a:sym typeface="Helvetica Neue"/>
                        </a:rPr>
                        <a:t>useUnifiedTopology</a:t>
                      </a:r>
                      <a:r>
                        <a:rPr lang="en-US" sz="3200" b="0" i="0" u="none" strike="noStrike" cap="none" spc="0" baseline="0" dirty="0">
                          <a:solidFill>
                            <a:schemeClr val="tx1"/>
                          </a:solidFill>
                          <a:effectLst/>
                          <a:uFillTx/>
                          <a:latin typeface="+mn-lt"/>
                          <a:ea typeface="+mn-ea"/>
                          <a:cs typeface="+mn-cs"/>
                          <a:sym typeface="Helvetica Neue"/>
                        </a:rPr>
                        <a:t>: true</a:t>
                      </a:r>
                    </a:p>
                    <a:p>
                      <a:pPr algn="l"/>
                      <a:r>
                        <a:rPr lang="en-US" sz="3200" b="0" i="0" u="none" strike="noStrike" cap="none" spc="0" baseline="0" dirty="0">
                          <a:solidFill>
                            <a:schemeClr val="tx1"/>
                          </a:solidFill>
                          <a:effectLst/>
                          <a:uFillTx/>
                          <a:latin typeface="+mn-lt"/>
                          <a:ea typeface="+mn-ea"/>
                          <a:cs typeface="+mn-cs"/>
                          <a:sym typeface="Helvetica Neue"/>
                        </a:rPr>
                        <a:t>});</a:t>
                      </a:r>
                    </a:p>
                    <a:p>
                      <a:pPr algn="l"/>
                      <a:r>
                        <a:rPr lang="en-US" sz="3200" b="0" i="0" u="none" strike="noStrike" cap="none" spc="0" baseline="0" dirty="0">
                          <a:solidFill>
                            <a:schemeClr val="tx1"/>
                          </a:solidFill>
                          <a:effectLst/>
                          <a:uFillTx/>
                          <a:latin typeface="+mn-lt"/>
                          <a:ea typeface="+mn-ea"/>
                          <a:cs typeface="+mn-cs"/>
                          <a:sym typeface="Helvetica Neue"/>
                        </a:rPr>
                        <a:t>const connection = </a:t>
                      </a:r>
                      <a:r>
                        <a:rPr lang="en-US" sz="3200" b="0" i="0" u="none" strike="noStrike" cap="none" spc="0" baseline="0" dirty="0" err="1">
                          <a:solidFill>
                            <a:schemeClr val="tx1"/>
                          </a:solidFill>
                          <a:effectLst/>
                          <a:uFillTx/>
                          <a:latin typeface="+mn-lt"/>
                          <a:ea typeface="+mn-ea"/>
                          <a:cs typeface="+mn-cs"/>
                          <a:sym typeface="Helvetica Neue"/>
                        </a:rPr>
                        <a:t>mongoose.connection</a:t>
                      </a:r>
                      <a:endParaRPr lang="en-US" sz="3200" b="0" i="0" u="none" strike="noStrike" cap="none" spc="0" baseline="0" dirty="0">
                        <a:solidFill>
                          <a:schemeClr val="tx1"/>
                        </a:solidFill>
                        <a:effectLst/>
                        <a:uFillTx/>
                        <a:latin typeface="+mn-lt"/>
                        <a:ea typeface="+mn-ea"/>
                        <a:cs typeface="+mn-cs"/>
                        <a:sym typeface="Helvetica Neue"/>
                      </a:endParaRPr>
                    </a:p>
                    <a:p>
                      <a:pPr algn="l"/>
                      <a:r>
                        <a:rPr lang="en-US" sz="3200" b="0" i="0" u="none" strike="noStrike" cap="none" spc="0" baseline="0" dirty="0" err="1">
                          <a:solidFill>
                            <a:schemeClr val="tx1"/>
                          </a:solidFill>
                          <a:effectLst/>
                          <a:uFillTx/>
                          <a:latin typeface="+mn-lt"/>
                          <a:ea typeface="+mn-ea"/>
                          <a:cs typeface="+mn-cs"/>
                          <a:sym typeface="Helvetica Neue"/>
                        </a:rPr>
                        <a:t>connection.once</a:t>
                      </a:r>
                      <a:r>
                        <a:rPr lang="en-US" sz="3200" b="0" i="0" u="none" strike="noStrike" cap="none" spc="0" baseline="0" dirty="0">
                          <a:solidFill>
                            <a:schemeClr val="tx1"/>
                          </a:solidFill>
                          <a:effectLst/>
                          <a:uFillTx/>
                          <a:latin typeface="+mn-lt"/>
                          <a:ea typeface="+mn-ea"/>
                          <a:cs typeface="+mn-cs"/>
                          <a:sym typeface="Helvetica Neue"/>
                        </a:rPr>
                        <a:t>('open', () =&gt; console.log('Connected to DB')</a:t>
                      </a:r>
                    </a:p>
                    <a:p>
                      <a:pPr algn="l"/>
                      <a:r>
                        <a:rPr lang="en-US" sz="3200" b="0" i="0" u="none" strike="noStrike" cap="none" spc="0" baseline="0" dirty="0" err="1">
                          <a:solidFill>
                            <a:schemeClr val="tx1"/>
                          </a:solidFill>
                          <a:effectLst/>
                          <a:uFillTx/>
                          <a:latin typeface="+mn-lt"/>
                          <a:ea typeface="+mn-ea"/>
                          <a:cs typeface="+mn-cs"/>
                          <a:sym typeface="Helvetica Neue"/>
                        </a:rPr>
                        <a:t>connection.on</a:t>
                      </a:r>
                      <a:r>
                        <a:rPr lang="en-US" sz="3200" b="0" i="0" u="none" strike="noStrike" cap="none" spc="0" baseline="0" dirty="0">
                          <a:solidFill>
                            <a:schemeClr val="tx1"/>
                          </a:solidFill>
                          <a:effectLst/>
                          <a:uFillTx/>
                          <a:latin typeface="+mn-lt"/>
                          <a:ea typeface="+mn-ea"/>
                          <a:cs typeface="+mn-cs"/>
                          <a:sym typeface="Helvetica Neue"/>
                        </a:rPr>
                        <a:t>('error', err =&gt; {console.log('connection error', err)}</a:t>
                      </a:r>
                    </a:p>
                  </a:txBody>
                  <a:tcPr marL="63500" marR="63500" marT="63500" marB="635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AEFF5"/>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0133784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It is recommended that your project is based on a </a:t>
            </a:r>
            <a:r>
              <a:rPr lang="en-US" dirty="0" err="1"/>
              <a:t>recognised</a:t>
            </a:r>
            <a:r>
              <a:rPr lang="en-US" dirty="0"/>
              <a:t> software architecture pattern</a:t>
            </a:r>
          </a:p>
          <a:p>
            <a:pPr algn="l" rtl="0">
              <a:defRPr/>
            </a:pPr>
            <a:r>
              <a:rPr lang="en-US" dirty="0"/>
              <a:t>A project structure that is based on the MVC architecture pattern:</a:t>
            </a:r>
          </a:p>
          <a:p>
            <a:pPr algn="l" rtl="0">
              <a:defRPr/>
            </a:pPr>
            <a:endParaRPr dirty="0"/>
          </a:p>
        </p:txBody>
      </p:sp>
      <p:sp>
        <p:nvSpPr>
          <p:cNvPr id="203" name="Slide Title"/>
          <p:cNvSpPr txBox="1">
            <a:spLocks noGrp="1"/>
          </p:cNvSpPr>
          <p:nvPr>
            <p:ph type="title"/>
          </p:nvPr>
        </p:nvSpPr>
        <p:spPr>
          <a:xfrm>
            <a:off x="1206500" y="1079500"/>
            <a:ext cx="15100300" cy="1435100"/>
          </a:xfrm>
          <a:prstGeom prst="rect">
            <a:avLst/>
          </a:prstGeom>
        </p:spPr>
        <p:txBody>
          <a:bodyPr>
            <a:normAutofit/>
          </a:bodyPr>
          <a:lstStyle/>
          <a:p>
            <a:pPr algn="l" rtl="0">
              <a:defRPr/>
            </a:pPr>
            <a:r>
              <a:rPr lang="en-US" dirty="0"/>
              <a:t>MongoDB and Express</a:t>
            </a:r>
          </a:p>
        </p:txBody>
      </p:sp>
      <p:sp>
        <p:nvSpPr>
          <p:cNvPr id="3" name="عنصر نائب للصورة 2">
            <a:extLst>
              <a:ext uri="{FF2B5EF4-FFF2-40B4-BE49-F238E27FC236}">
                <a16:creationId xmlns:a16="http://schemas.microsoft.com/office/drawing/2014/main" id="{320756C3-2D35-42DD-BC2E-E191CB06DDD6}"/>
              </a:ext>
            </a:extLst>
          </p:cNvPr>
          <p:cNvSpPr>
            <a:spLocks noGrp="1"/>
          </p:cNvSpPr>
          <p:nvPr>
            <p:ph type="pic" sz="half" idx="22"/>
          </p:nvPr>
        </p:nvSpPr>
        <p:spPr/>
      </p:sp>
      <p:pic>
        <p:nvPicPr>
          <p:cNvPr id="6" name="Google Shape;246;p31">
            <a:extLst>
              <a:ext uri="{FF2B5EF4-FFF2-40B4-BE49-F238E27FC236}">
                <a16:creationId xmlns:a16="http://schemas.microsoft.com/office/drawing/2014/main" id="{E4DE4BB8-30B5-4F38-AA33-DD79E40F7EB3}"/>
              </a:ext>
            </a:extLst>
          </p:cNvPr>
          <p:cNvPicPr preferRelativeResize="0"/>
          <p:nvPr/>
        </p:nvPicPr>
        <p:blipFill>
          <a:blip r:embed="rId3">
            <a:alphaModFix/>
          </a:blip>
          <a:stretch>
            <a:fillRect/>
          </a:stretch>
        </p:blipFill>
        <p:spPr>
          <a:xfrm>
            <a:off x="13398502" y="4749115"/>
            <a:ext cx="7205978" cy="8256630"/>
          </a:xfrm>
          <a:prstGeom prst="rect">
            <a:avLst/>
          </a:prstGeom>
          <a:noFill/>
          <a:ln>
            <a:noFill/>
          </a:ln>
        </p:spPr>
      </p:pic>
    </p:spTree>
    <p:extLst>
      <p:ext uri="{BB962C8B-B14F-4D97-AF65-F5344CB8AC3E}">
        <p14:creationId xmlns:p14="http://schemas.microsoft.com/office/powerpoint/2010/main" val="191877537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p:cNvSpPr txBox="1">
            <a:spLocks noGrp="1"/>
          </p:cNvSpPr>
          <p:nvPr>
            <p:ph type="body" idx="22"/>
          </p:nvPr>
        </p:nvSpPr>
        <p:spPr>
          <a:xfrm>
            <a:off x="1780557" y="3193149"/>
            <a:ext cx="21407760" cy="8205375"/>
          </a:xfrm>
          <a:prstGeom prst="rect">
            <a:avLst/>
          </a:prstGeom>
        </p:spPr>
        <p:txBody>
          <a:bodyPr/>
          <a:lstStyle/>
          <a:p>
            <a:pPr algn="l" rtl="0">
              <a:buSzTx/>
              <a:defRPr>
                <a:solidFill>
                  <a:srgbClr val="6B7076"/>
                </a:solidFill>
                <a:latin typeface="+mn-lt"/>
                <a:ea typeface="+mn-ea"/>
                <a:cs typeface="+mn-cs"/>
                <a:sym typeface="Helvetica Neue"/>
              </a:defRPr>
            </a:pPr>
            <a:r>
              <a:rPr lang="en-US" b="0" i="0" dirty="0">
                <a:effectLst/>
                <a:latin typeface="Roboto" panose="02000000000000000000" pitchFamily="2" charset="0"/>
              </a:rPr>
              <a:t>MongoDB Schema Design Best Practices: </a:t>
            </a:r>
            <a:r>
              <a:rPr lang="en-US" dirty="0">
                <a:hlinkClick r:id="rId2"/>
              </a:rPr>
              <a:t>https://www.youtube.com/watch?v=leNCfU5SYR8</a:t>
            </a:r>
            <a:endParaRPr lang="en-US" dirty="0"/>
          </a:p>
          <a:p>
            <a:pPr algn="l" rtl="0">
              <a:buSzTx/>
              <a:defRPr>
                <a:solidFill>
                  <a:srgbClr val="6B7076"/>
                </a:solidFill>
                <a:latin typeface="+mn-lt"/>
                <a:ea typeface="+mn-ea"/>
                <a:cs typeface="+mn-cs"/>
                <a:sym typeface="Helvetica Neue"/>
              </a:defRPr>
            </a:pPr>
            <a:r>
              <a:rPr lang="en-US" b="0" i="0" dirty="0">
                <a:effectLst/>
                <a:latin typeface="Roboto" panose="02000000000000000000" pitchFamily="2" charset="0"/>
              </a:rPr>
              <a:t>MongoDB Crash Course - Schemas and Relationships: </a:t>
            </a:r>
            <a:r>
              <a:rPr lang="en-US" b="0" i="0" dirty="0">
                <a:effectLst/>
                <a:latin typeface="Roboto" panose="02000000000000000000" pitchFamily="2" charset="0"/>
                <a:hlinkClick r:id="rId3"/>
              </a:rPr>
              <a:t>https://www.youtube.com/watch?v=DdvhZj7SsEM</a:t>
            </a:r>
            <a:endParaRPr lang="en-US" dirty="0">
              <a:latin typeface="Roboto" panose="02000000000000000000" pitchFamily="2" charset="0"/>
            </a:endParaRPr>
          </a:p>
          <a:p>
            <a:pPr algn="l" rtl="0"/>
            <a:r>
              <a:rPr lang="en-US" b="0" i="0" dirty="0">
                <a:effectLst/>
                <a:latin typeface="Roboto" panose="02000000000000000000" pitchFamily="2" charset="0"/>
              </a:rPr>
              <a:t>Data Modeling with MongoDB: </a:t>
            </a:r>
            <a:r>
              <a:rPr lang="en-US" b="0" i="0" dirty="0">
                <a:effectLst/>
                <a:latin typeface="Roboto" panose="02000000000000000000" pitchFamily="2" charset="0"/>
                <a:hlinkClick r:id="rId4"/>
              </a:rPr>
              <a:t>https://www.youtube.com/watch?v=3GHZd0zv170</a:t>
            </a:r>
            <a:endParaRPr lang="en-US" b="0" i="0" dirty="0">
              <a:effectLst/>
              <a:latin typeface="Roboto" panose="02000000000000000000" pitchFamily="2" charset="0"/>
            </a:endParaRPr>
          </a:p>
          <a:p>
            <a:pPr algn="l" rtl="0"/>
            <a:r>
              <a:rPr lang="en-US" b="0" i="0" dirty="0">
                <a:effectLst/>
                <a:latin typeface="Roboto" panose="02000000000000000000" pitchFamily="2" charset="0"/>
              </a:rPr>
              <a:t>MongoDB Tutorial : </a:t>
            </a:r>
            <a:r>
              <a:rPr lang="en-US" b="0" i="0" dirty="0">
                <a:effectLst/>
                <a:latin typeface="Roboto" panose="02000000000000000000" pitchFamily="2" charset="0"/>
                <a:hlinkClick r:id="rId5"/>
              </a:rPr>
              <a:t>https://www.youtube.com/watch?v=9JZJsChpwKs</a:t>
            </a:r>
            <a:endParaRPr lang="en-US" dirty="0">
              <a:latin typeface="Roboto" panose="02000000000000000000" pitchFamily="2" charset="0"/>
            </a:endParaRPr>
          </a:p>
          <a:p>
            <a:pPr algn="l" rtl="0"/>
            <a:r>
              <a:rPr lang="en-US" b="0" i="0" dirty="0">
                <a:solidFill>
                  <a:srgbClr val="292929"/>
                </a:solidFill>
                <a:effectLst/>
                <a:latin typeface="fell"/>
              </a:rPr>
              <a:t>Create MongoDB database models in Node.js: </a:t>
            </a:r>
            <a:r>
              <a:rPr lang="en-US" b="0" i="0" dirty="0">
                <a:solidFill>
                  <a:srgbClr val="292929"/>
                </a:solidFill>
                <a:effectLst/>
                <a:latin typeface="fell"/>
                <a:hlinkClick r:id="rId6"/>
              </a:rPr>
              <a:t>https://javascript.plainenglish.io/node-js-models-and-database-3836f0c7f2da</a:t>
            </a:r>
            <a:br>
              <a:rPr lang="en-US" b="0" i="0" dirty="0">
                <a:solidFill>
                  <a:srgbClr val="000000"/>
                </a:solidFill>
                <a:effectLst/>
                <a:latin typeface="Roboto" panose="02000000000000000000" pitchFamily="2" charset="0"/>
              </a:rPr>
            </a:br>
            <a:endParaRPr lang="en-US" b="0" i="0" dirty="0">
              <a:effectLst/>
              <a:latin typeface="Roboto" panose="02000000000000000000" pitchFamily="2" charset="0"/>
            </a:endParaRPr>
          </a:p>
          <a:p>
            <a:pPr algn="l" rtl="0">
              <a:buSzTx/>
              <a:defRPr>
                <a:solidFill>
                  <a:srgbClr val="6B7076"/>
                </a:solidFill>
                <a:latin typeface="+mn-lt"/>
                <a:ea typeface="+mn-ea"/>
                <a:cs typeface="+mn-cs"/>
                <a:sym typeface="Helvetica Neue"/>
              </a:defRPr>
            </a:pPr>
            <a:endParaRPr lang="en-US" dirty="0"/>
          </a:p>
          <a:p>
            <a:pPr algn="l" rtl="0">
              <a:buSzTx/>
              <a:defRPr>
                <a:solidFill>
                  <a:srgbClr val="6B7076"/>
                </a:solidFill>
                <a:latin typeface="+mn-lt"/>
                <a:ea typeface="+mn-ea"/>
                <a:cs typeface="+mn-cs"/>
                <a:sym typeface="Helvetica Neue"/>
              </a:defRPr>
            </a:pPr>
            <a:endParaRPr dirty="0"/>
          </a:p>
        </p:txBody>
      </p:sp>
      <p:sp>
        <p:nvSpPr>
          <p:cNvPr id="231" name="Rectangle"/>
          <p:cNvSpPr txBox="1">
            <a:spLocks noGrp="1"/>
          </p:cNvSpPr>
          <p:nvPr>
            <p:ph type="body" idx="24"/>
          </p:nvPr>
        </p:nvSpPr>
        <p:spPr>
          <a:xfrm>
            <a:off x="9410053" y="1591857"/>
            <a:ext cx="4865784" cy="817668"/>
          </a:xfrm>
          <a:prstGeom prst="rect">
            <a:avLst/>
          </a:prstGeom>
        </p:spPr>
        <p:txBody>
          <a:bodyPr>
            <a:normAutofit fontScale="85000" lnSpcReduction="20000"/>
          </a:bodyPr>
          <a:lstStyle/>
          <a:p>
            <a:pPr algn="l" defTabSz="2438338" rtl="0">
              <a:defRPr sz="8500" spc="-170"/>
            </a:pPr>
            <a:r>
              <a:rPr lang="en-US" dirty="0"/>
              <a:t>Resources</a:t>
            </a:r>
            <a:endParaRPr dirty="0"/>
          </a:p>
        </p:txBody>
      </p:sp>
      <p:sp>
        <p:nvSpPr>
          <p:cNvPr id="232" name="Rounded Rectangle"/>
          <p:cNvSpPr/>
          <p:nvPr/>
        </p:nvSpPr>
        <p:spPr>
          <a:xfrm>
            <a:off x="21275731" y="657012"/>
            <a:ext cx="817669" cy="817668"/>
          </a:xfrm>
          <a:prstGeom prst="roundRect">
            <a:avLst>
              <a:gd name="adj" fmla="val 15000"/>
            </a:avLst>
          </a:prstGeom>
          <a:solidFill>
            <a:srgbClr val="4294A2"/>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endParaRPr/>
          </a:p>
        </p:txBody>
      </p:sp>
      <p:sp>
        <p:nvSpPr>
          <p:cNvPr id="233" name="Rounded Rectangle"/>
          <p:cNvSpPr/>
          <p:nvPr/>
        </p:nvSpPr>
        <p:spPr>
          <a:xfrm>
            <a:off x="22370648" y="657012"/>
            <a:ext cx="817669" cy="817668"/>
          </a:xfrm>
          <a:prstGeom prst="roundRect">
            <a:avLst>
              <a:gd name="adj" fmla="val 15000"/>
            </a:avLst>
          </a:prstGeom>
          <a:solidFill>
            <a:srgbClr val="D6D6D6"/>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endParaRPr/>
          </a:p>
        </p:txBody>
      </p:sp>
      <p:sp>
        <p:nvSpPr>
          <p:cNvPr id="234" name="Rounded Rectangle"/>
          <p:cNvSpPr/>
          <p:nvPr/>
        </p:nvSpPr>
        <p:spPr>
          <a:xfrm>
            <a:off x="20123869" y="657012"/>
            <a:ext cx="817669" cy="817668"/>
          </a:xfrm>
          <a:prstGeom prst="roundRect">
            <a:avLst>
              <a:gd name="adj" fmla="val 15000"/>
            </a:avLst>
          </a:prstGeom>
          <a:solidFill>
            <a:srgbClr val="D6D6D6"/>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endParaRPr/>
          </a:p>
        </p:txBody>
      </p:sp>
      <p:pic>
        <p:nvPicPr>
          <p:cNvPr id="235" name="Untitled-2_Android.png" descr="Untitled-2_Android.png"/>
          <p:cNvPicPr>
            <a:picLocks noChangeAspect="1"/>
          </p:cNvPicPr>
          <p:nvPr/>
        </p:nvPicPr>
        <p:blipFill>
          <a:blip r:embed="rId7"/>
          <a:stretch>
            <a:fillRect/>
          </a:stretch>
        </p:blipFill>
        <p:spPr>
          <a:xfrm>
            <a:off x="21834147" y="106978"/>
            <a:ext cx="1869689" cy="1869690"/>
          </a:xfrm>
          <a:prstGeom prst="rect">
            <a:avLst/>
          </a:prstGeom>
          <a:ln w="12700">
            <a:miter lim="400000"/>
          </a:ln>
        </p:spPr>
      </p:pic>
      <p:pic>
        <p:nvPicPr>
          <p:cNvPr id="236" name="Untitled-2_iOS.png" descr="Untitled-2_iOS.png"/>
          <p:cNvPicPr>
            <a:picLocks noChangeAspect="1"/>
          </p:cNvPicPr>
          <p:nvPr/>
        </p:nvPicPr>
        <p:blipFill>
          <a:blip r:embed="rId8"/>
          <a:stretch>
            <a:fillRect/>
          </a:stretch>
        </p:blipFill>
        <p:spPr>
          <a:xfrm>
            <a:off x="19677564" y="186684"/>
            <a:ext cx="1710278" cy="1710278"/>
          </a:xfrm>
          <a:prstGeom prst="rect">
            <a:avLst/>
          </a:prstGeom>
          <a:ln w="12700">
            <a:miter lim="400000"/>
          </a:ln>
        </p:spPr>
      </p:pic>
      <p:pic>
        <p:nvPicPr>
          <p:cNvPr id="237" name="Untitled-2_JS.png" descr="Untitled-2_JS.png"/>
          <p:cNvPicPr>
            <a:picLocks noChangeAspect="1"/>
          </p:cNvPicPr>
          <p:nvPr/>
        </p:nvPicPr>
        <p:blipFill>
          <a:blip r:embed="rId9"/>
          <a:stretch>
            <a:fillRect/>
          </a:stretch>
        </p:blipFill>
        <p:spPr>
          <a:xfrm>
            <a:off x="20829426" y="210707"/>
            <a:ext cx="1710278" cy="1710278"/>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Mongoose: </a:t>
            </a:r>
          </a:p>
          <a:p>
            <a:pPr lvl="1" algn="l" rtl="0">
              <a:buFont typeface="Courier New" panose="02070309020205020404" pitchFamily="49" charset="0"/>
              <a:buChar char="o"/>
              <a:defRPr/>
            </a:pPr>
            <a:r>
              <a:rPr lang="en-US" dirty="0"/>
              <a:t>Library that sits on top of the MongoDB driver and abstracts some of the boilerplate code for you</a:t>
            </a:r>
          </a:p>
          <a:p>
            <a:pPr lvl="1" algn="l" rtl="0">
              <a:buFont typeface="Courier New" panose="02070309020205020404" pitchFamily="49" charset="0"/>
              <a:buChar char="o"/>
              <a:defRPr/>
            </a:pPr>
            <a:r>
              <a:rPr lang="en-US" dirty="0"/>
              <a:t>Includes built-in typecasting, validation, query building and business logic hooks</a:t>
            </a:r>
          </a:p>
          <a:p>
            <a:pPr lvl="1" algn="l" rtl="0">
              <a:buFont typeface="Courier New" panose="02070309020205020404" pitchFamily="49" charset="0"/>
              <a:buChar char="o"/>
              <a:defRPr/>
            </a:pPr>
            <a:r>
              <a:rPr lang="en-US" dirty="0"/>
              <a:t>Object Data Model (ODM: a tool that allows the programmer to treat documents stored in databases as JavaScript objects)</a:t>
            </a:r>
          </a:p>
          <a:p>
            <a:pPr algn="l" rtl="0">
              <a:defRPr/>
            </a:pPr>
            <a:endParaRPr lang="en-US" dirty="0"/>
          </a:p>
          <a:p>
            <a:pPr algn="l" rtl="0">
              <a:defRPr/>
            </a:pPr>
            <a:endParaRPr lang="en-US" dirty="0"/>
          </a:p>
        </p:txBody>
      </p:sp>
      <p:sp>
        <p:nvSpPr>
          <p:cNvPr id="203" name="Slide Title"/>
          <p:cNvSpPr txBox="1">
            <a:spLocks noGrp="1"/>
          </p:cNvSpPr>
          <p:nvPr>
            <p:ph type="title"/>
          </p:nvPr>
        </p:nvSpPr>
        <p:spPr>
          <a:xfrm>
            <a:off x="1206499" y="1079500"/>
            <a:ext cx="15134713" cy="1435100"/>
          </a:xfrm>
          <a:prstGeom prst="rect">
            <a:avLst/>
          </a:prstGeom>
        </p:spPr>
        <p:txBody>
          <a:bodyPr>
            <a:normAutofit fontScale="90000"/>
          </a:bodyPr>
          <a:lstStyle/>
          <a:p>
            <a:pPr algn="l" rtl="0">
              <a:defRPr/>
            </a:pPr>
            <a:r>
              <a:rPr lang="en-US" dirty="0"/>
              <a:t>Create Code Using Mongoose</a:t>
            </a:r>
            <a:br>
              <a:rPr lang="en-US" dirty="0"/>
            </a:br>
            <a:endParaRPr dirty="0"/>
          </a:p>
        </p:txBody>
      </p:sp>
      <p:sp>
        <p:nvSpPr>
          <p:cNvPr id="3" name="عنصر نائب للصورة 2">
            <a:extLst>
              <a:ext uri="{FF2B5EF4-FFF2-40B4-BE49-F238E27FC236}">
                <a16:creationId xmlns:a16="http://schemas.microsoft.com/office/drawing/2014/main" id="{A5FD4366-398A-427F-96BC-3CAC5E514965}"/>
              </a:ext>
            </a:extLst>
          </p:cNvPr>
          <p:cNvSpPr>
            <a:spLocks noGrp="1"/>
          </p:cNvSpPr>
          <p:nvPr>
            <p:ph type="pic" sz="half" idx="22"/>
          </p:nvPr>
        </p:nvSpPr>
        <p:spPr/>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xfrm>
            <a:off x="1206499" y="4248504"/>
            <a:ext cx="9779000" cy="8256630"/>
          </a:xfrm>
          <a:prstGeom prst="rect">
            <a:avLst/>
          </a:prstGeom>
        </p:spPr>
        <p:txBody>
          <a:bodyPr/>
          <a:lstStyle/>
          <a:p>
            <a:pPr marL="0" indent="0" algn="l" rtl="0">
              <a:buNone/>
              <a:defRPr/>
            </a:pPr>
            <a:r>
              <a:rPr lang="en-US" dirty="0"/>
              <a:t>What is a Schema?</a:t>
            </a:r>
          </a:p>
          <a:p>
            <a:pPr algn="l" rtl="0">
              <a:defRPr/>
            </a:pPr>
            <a:r>
              <a:rPr lang="en-US" dirty="0"/>
              <a:t>A schema is a JSON object that defines the </a:t>
            </a:r>
            <a:r>
              <a:rPr lang="en-US" dirty="0" err="1"/>
              <a:t>the</a:t>
            </a:r>
            <a:r>
              <a:rPr lang="en-US" dirty="0"/>
              <a:t> structure and contents of your data.</a:t>
            </a:r>
          </a:p>
          <a:p>
            <a:pPr algn="l" rtl="0">
              <a:defRPr/>
            </a:pPr>
            <a:r>
              <a:rPr lang="en-US" dirty="0"/>
              <a:t>Schemas represent types of data rather than specific values. supports many built-in schema types. These include primitives, like strings and numbers, as well as structural types, like objects and arrays, which you can combine to create schemas that represent custom object types.</a:t>
            </a:r>
          </a:p>
        </p:txBody>
      </p:sp>
      <p:sp>
        <p:nvSpPr>
          <p:cNvPr id="203" name="Slide Title"/>
          <p:cNvSpPr txBox="1">
            <a:spLocks noGrp="1"/>
          </p:cNvSpPr>
          <p:nvPr>
            <p:ph type="title"/>
          </p:nvPr>
        </p:nvSpPr>
        <p:spPr>
          <a:prstGeom prst="rect">
            <a:avLst/>
          </a:prstGeom>
        </p:spPr>
        <p:txBody>
          <a:bodyPr/>
          <a:lstStyle/>
          <a:p>
            <a:pPr algn="l" rtl="0">
              <a:defRPr/>
            </a:pPr>
            <a:r>
              <a:rPr lang="en-US" dirty="0"/>
              <a:t>Schemas</a:t>
            </a:r>
          </a:p>
        </p:txBody>
      </p:sp>
      <p:pic>
        <p:nvPicPr>
          <p:cNvPr id="5" name="صورة 4">
            <a:extLst>
              <a:ext uri="{FF2B5EF4-FFF2-40B4-BE49-F238E27FC236}">
                <a16:creationId xmlns:a16="http://schemas.microsoft.com/office/drawing/2014/main" id="{B20E9157-250C-4EAE-97F9-EA498813AAF1}"/>
              </a:ext>
            </a:extLst>
          </p:cNvPr>
          <p:cNvPicPr>
            <a:picLocks noChangeAspect="1"/>
          </p:cNvPicPr>
          <p:nvPr/>
        </p:nvPicPr>
        <p:blipFill rotWithShape="1">
          <a:blip r:embed="rId2"/>
          <a:srcRect l="43403" t="28062" r="36090" b="31792"/>
          <a:stretch/>
        </p:blipFill>
        <p:spPr>
          <a:xfrm>
            <a:off x="13213080" y="654499"/>
            <a:ext cx="10284231" cy="11850635"/>
          </a:xfrm>
          <a:prstGeom prst="rect">
            <a:avLst/>
          </a:prstGeom>
        </p:spPr>
      </p:pic>
    </p:spTree>
    <p:extLst>
      <p:ext uri="{BB962C8B-B14F-4D97-AF65-F5344CB8AC3E}">
        <p14:creationId xmlns:p14="http://schemas.microsoft.com/office/powerpoint/2010/main" val="426451267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dirty="0"/>
          </a:p>
        </p:txBody>
      </p:sp>
      <p:sp>
        <p:nvSpPr>
          <p:cNvPr id="203" name="Slide Title"/>
          <p:cNvSpPr txBox="1">
            <a:spLocks noGrp="1"/>
          </p:cNvSpPr>
          <p:nvPr>
            <p:ph type="title"/>
          </p:nvPr>
        </p:nvSpPr>
        <p:spPr>
          <a:xfrm>
            <a:off x="1206500" y="1079500"/>
            <a:ext cx="14841220" cy="1435100"/>
          </a:xfrm>
          <a:prstGeom prst="rect">
            <a:avLst/>
          </a:prstGeom>
        </p:spPr>
        <p:txBody>
          <a:bodyPr>
            <a:normAutofit/>
          </a:bodyPr>
          <a:lstStyle/>
          <a:p>
            <a:pPr algn="l" rtl="0">
              <a:defRPr/>
            </a:pPr>
            <a:r>
              <a:rPr lang="en-US" dirty="0"/>
              <a:t>Different Schema </a:t>
            </a:r>
            <a:r>
              <a:rPr lang="en-US" dirty="0" err="1"/>
              <a:t>Approache</a:t>
            </a:r>
            <a:endParaRPr dirty="0"/>
          </a:p>
        </p:txBody>
      </p:sp>
      <p:sp>
        <p:nvSpPr>
          <p:cNvPr id="3" name="عنصر نائب للصورة 2">
            <a:extLst>
              <a:ext uri="{FF2B5EF4-FFF2-40B4-BE49-F238E27FC236}">
                <a16:creationId xmlns:a16="http://schemas.microsoft.com/office/drawing/2014/main" id="{1429B097-8AEF-4671-9B24-C512DD432862}"/>
              </a:ext>
            </a:extLst>
          </p:cNvPr>
          <p:cNvSpPr>
            <a:spLocks noGrp="1"/>
          </p:cNvSpPr>
          <p:nvPr>
            <p:ph type="pic" sz="half" idx="22"/>
          </p:nvPr>
        </p:nvSpPr>
        <p:spPr/>
      </p:sp>
      <p:pic>
        <p:nvPicPr>
          <p:cNvPr id="5" name="صورة 4">
            <a:extLst>
              <a:ext uri="{FF2B5EF4-FFF2-40B4-BE49-F238E27FC236}">
                <a16:creationId xmlns:a16="http://schemas.microsoft.com/office/drawing/2014/main" id="{8CBD67AF-B1E9-410F-8BCD-D3F8CED72FB2}"/>
              </a:ext>
            </a:extLst>
          </p:cNvPr>
          <p:cNvPicPr>
            <a:picLocks noChangeAspect="1"/>
          </p:cNvPicPr>
          <p:nvPr/>
        </p:nvPicPr>
        <p:blipFill rotWithShape="1">
          <a:blip r:embed="rId2"/>
          <a:srcRect l="37833" t="28062" r="18917" b="27556"/>
          <a:stretch/>
        </p:blipFill>
        <p:spPr>
          <a:xfrm>
            <a:off x="3977246" y="2621282"/>
            <a:ext cx="16792804" cy="9693354"/>
          </a:xfrm>
          <a:prstGeom prst="rect">
            <a:avLst/>
          </a:prstGeom>
        </p:spPr>
      </p:pic>
    </p:spTree>
    <p:extLst>
      <p:ext uri="{BB962C8B-B14F-4D97-AF65-F5344CB8AC3E}">
        <p14:creationId xmlns:p14="http://schemas.microsoft.com/office/powerpoint/2010/main" val="4448786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4795500" cy="1435100"/>
          </a:xfrm>
          <a:prstGeom prst="rect">
            <a:avLst/>
          </a:prstGeom>
        </p:spPr>
        <p:txBody>
          <a:bodyPr>
            <a:normAutofit/>
          </a:bodyPr>
          <a:lstStyle/>
          <a:p>
            <a:pPr algn="l" rtl="0">
              <a:defRPr/>
            </a:pPr>
            <a:r>
              <a:rPr lang="en-US" dirty="0"/>
              <a:t>Data type in MongoDB</a:t>
            </a:r>
            <a:endParaRPr dirty="0"/>
          </a:p>
        </p:txBody>
      </p:sp>
      <p:pic>
        <p:nvPicPr>
          <p:cNvPr id="3" name="صورة 2">
            <a:extLst>
              <a:ext uri="{FF2B5EF4-FFF2-40B4-BE49-F238E27FC236}">
                <a16:creationId xmlns:a16="http://schemas.microsoft.com/office/drawing/2014/main" id="{6A2913F1-8169-4DDE-834A-9808DAF2142F}"/>
              </a:ext>
            </a:extLst>
          </p:cNvPr>
          <p:cNvPicPr>
            <a:picLocks noChangeAspect="1"/>
          </p:cNvPicPr>
          <p:nvPr/>
        </p:nvPicPr>
        <p:blipFill rotWithShape="1">
          <a:blip r:embed="rId2"/>
          <a:srcRect l="43401" t="34667" r="20419" b="25555"/>
          <a:stretch/>
        </p:blipFill>
        <p:spPr>
          <a:xfrm>
            <a:off x="4792500" y="3164712"/>
            <a:ext cx="14795500" cy="9149924"/>
          </a:xfrm>
          <a:prstGeom prst="rect">
            <a:avLst/>
          </a:prstGeom>
        </p:spPr>
      </p:pic>
      <p:sp>
        <p:nvSpPr>
          <p:cNvPr id="5" name="عنصر نائب للصورة 4">
            <a:extLst>
              <a:ext uri="{FF2B5EF4-FFF2-40B4-BE49-F238E27FC236}">
                <a16:creationId xmlns:a16="http://schemas.microsoft.com/office/drawing/2014/main" id="{DBC9F653-A6D2-4F14-BD25-A6CA2E3E49F9}"/>
              </a:ext>
            </a:extLst>
          </p:cNvPr>
          <p:cNvSpPr>
            <a:spLocks noGrp="1"/>
          </p:cNvSpPr>
          <p:nvPr>
            <p:ph type="pic" sz="half" idx="22"/>
          </p:nvPr>
        </p:nvSpPr>
        <p:spPr/>
      </p:sp>
    </p:spTree>
    <p:extLst>
      <p:ext uri="{BB962C8B-B14F-4D97-AF65-F5344CB8AC3E}">
        <p14:creationId xmlns:p14="http://schemas.microsoft.com/office/powerpoint/2010/main" val="340547956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dirty="0"/>
          </a:p>
        </p:txBody>
      </p:sp>
      <p:sp>
        <p:nvSpPr>
          <p:cNvPr id="203" name="Slide Title"/>
          <p:cNvSpPr txBox="1">
            <a:spLocks noGrp="1"/>
          </p:cNvSpPr>
          <p:nvPr>
            <p:ph type="title"/>
          </p:nvPr>
        </p:nvSpPr>
        <p:spPr>
          <a:xfrm>
            <a:off x="1206500" y="1079500"/>
            <a:ext cx="13355320" cy="1435100"/>
          </a:xfrm>
          <a:prstGeom prst="rect">
            <a:avLst/>
          </a:prstGeom>
        </p:spPr>
        <p:txBody>
          <a:bodyPr>
            <a:normAutofit/>
          </a:bodyPr>
          <a:lstStyle/>
          <a:p>
            <a:pPr algn="l" rtl="0">
              <a:defRPr/>
            </a:pPr>
            <a:r>
              <a:rPr lang="en-US" dirty="0"/>
              <a:t>Relationship in MongoDB</a:t>
            </a:r>
            <a:endParaRPr dirty="0"/>
          </a:p>
        </p:txBody>
      </p:sp>
      <p:sp>
        <p:nvSpPr>
          <p:cNvPr id="3" name="عنصر نائب للصورة 2">
            <a:extLst>
              <a:ext uri="{FF2B5EF4-FFF2-40B4-BE49-F238E27FC236}">
                <a16:creationId xmlns:a16="http://schemas.microsoft.com/office/drawing/2014/main" id="{50FE103D-5CB7-4954-BC0F-F2C3DA7C0DE1}"/>
              </a:ext>
            </a:extLst>
          </p:cNvPr>
          <p:cNvSpPr>
            <a:spLocks noGrp="1"/>
          </p:cNvSpPr>
          <p:nvPr>
            <p:ph type="pic" sz="half" idx="22"/>
          </p:nvPr>
        </p:nvSpPr>
        <p:spPr/>
      </p:sp>
      <p:pic>
        <p:nvPicPr>
          <p:cNvPr id="4" name="صورة 3">
            <a:extLst>
              <a:ext uri="{FF2B5EF4-FFF2-40B4-BE49-F238E27FC236}">
                <a16:creationId xmlns:a16="http://schemas.microsoft.com/office/drawing/2014/main" id="{BAB969C8-23E8-4D39-BBCF-7AF8C284F21D}"/>
              </a:ext>
            </a:extLst>
          </p:cNvPr>
          <p:cNvPicPr>
            <a:picLocks noChangeAspect="1"/>
          </p:cNvPicPr>
          <p:nvPr/>
        </p:nvPicPr>
        <p:blipFill rotWithShape="1">
          <a:blip r:embed="rId2"/>
          <a:srcRect l="36167" t="28062" r="14833" b="25408"/>
          <a:stretch/>
        </p:blipFill>
        <p:spPr>
          <a:xfrm>
            <a:off x="10985500" y="4328160"/>
            <a:ext cx="13132639" cy="7014878"/>
          </a:xfrm>
          <a:prstGeom prst="rect">
            <a:avLst/>
          </a:prstGeom>
        </p:spPr>
      </p:pic>
      <p:pic>
        <p:nvPicPr>
          <p:cNvPr id="7" name="صورة 6">
            <a:extLst>
              <a:ext uri="{FF2B5EF4-FFF2-40B4-BE49-F238E27FC236}">
                <a16:creationId xmlns:a16="http://schemas.microsoft.com/office/drawing/2014/main" id="{8268E79F-ED63-4916-AA8F-7E5D596C0ADA}"/>
              </a:ext>
            </a:extLst>
          </p:cNvPr>
          <p:cNvPicPr>
            <a:picLocks noChangeAspect="1"/>
          </p:cNvPicPr>
          <p:nvPr/>
        </p:nvPicPr>
        <p:blipFill rotWithShape="1">
          <a:blip r:embed="rId3"/>
          <a:srcRect l="39931" t="28453" r="15236" b="25777"/>
          <a:stretch/>
        </p:blipFill>
        <p:spPr>
          <a:xfrm>
            <a:off x="0" y="4328160"/>
            <a:ext cx="12215718" cy="7014878"/>
          </a:xfrm>
          <a:prstGeom prst="rect">
            <a:avLst/>
          </a:prstGeom>
        </p:spPr>
      </p:pic>
    </p:spTree>
    <p:extLst>
      <p:ext uri="{BB962C8B-B14F-4D97-AF65-F5344CB8AC3E}">
        <p14:creationId xmlns:p14="http://schemas.microsoft.com/office/powerpoint/2010/main" val="349477231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4612620" cy="1435100"/>
          </a:xfrm>
          <a:prstGeom prst="rect">
            <a:avLst/>
          </a:prstGeom>
        </p:spPr>
        <p:txBody>
          <a:bodyPr>
            <a:normAutofit/>
          </a:bodyPr>
          <a:lstStyle/>
          <a:p>
            <a:pPr algn="l" rtl="0">
              <a:defRPr/>
            </a:pPr>
            <a:r>
              <a:rPr lang="en-US" dirty="0"/>
              <a:t>Relationship in MongoDB</a:t>
            </a:r>
            <a:endParaRPr dirty="0"/>
          </a:p>
        </p:txBody>
      </p:sp>
      <p:pic>
        <p:nvPicPr>
          <p:cNvPr id="3" name="صورة 2">
            <a:extLst>
              <a:ext uri="{FF2B5EF4-FFF2-40B4-BE49-F238E27FC236}">
                <a16:creationId xmlns:a16="http://schemas.microsoft.com/office/drawing/2014/main" id="{288E7120-723A-4F15-83CE-F2331DADFC62}"/>
              </a:ext>
            </a:extLst>
          </p:cNvPr>
          <p:cNvPicPr>
            <a:picLocks noChangeAspect="1"/>
          </p:cNvPicPr>
          <p:nvPr/>
        </p:nvPicPr>
        <p:blipFill rotWithShape="1">
          <a:blip r:embed="rId2"/>
          <a:srcRect l="37000" t="26648" r="15000" b="29789"/>
          <a:stretch/>
        </p:blipFill>
        <p:spPr>
          <a:xfrm>
            <a:off x="2406985" y="2514600"/>
            <a:ext cx="19570030" cy="9990534"/>
          </a:xfrm>
          <a:prstGeom prst="rect">
            <a:avLst/>
          </a:prstGeom>
        </p:spPr>
      </p:pic>
    </p:spTree>
    <p:extLst>
      <p:ext uri="{BB962C8B-B14F-4D97-AF65-F5344CB8AC3E}">
        <p14:creationId xmlns:p14="http://schemas.microsoft.com/office/powerpoint/2010/main" val="244290800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endParaRPr/>
          </a:p>
        </p:txBody>
      </p:sp>
      <p:sp>
        <p:nvSpPr>
          <p:cNvPr id="203" name="Slide Title"/>
          <p:cNvSpPr txBox="1">
            <a:spLocks noGrp="1"/>
          </p:cNvSpPr>
          <p:nvPr>
            <p:ph type="title"/>
          </p:nvPr>
        </p:nvSpPr>
        <p:spPr>
          <a:xfrm>
            <a:off x="1206500" y="1079500"/>
            <a:ext cx="14338300" cy="1435100"/>
          </a:xfrm>
          <a:prstGeom prst="rect">
            <a:avLst/>
          </a:prstGeom>
        </p:spPr>
        <p:txBody>
          <a:bodyPr>
            <a:normAutofit/>
          </a:bodyPr>
          <a:lstStyle/>
          <a:p>
            <a:pPr algn="l" rtl="0">
              <a:defRPr/>
            </a:pPr>
            <a:r>
              <a:rPr lang="en-US" dirty="0"/>
              <a:t>Relationship in MongoDB</a:t>
            </a:r>
            <a:endParaRPr dirty="0"/>
          </a:p>
        </p:txBody>
      </p:sp>
      <p:pic>
        <p:nvPicPr>
          <p:cNvPr id="4" name="صورة 3">
            <a:extLst>
              <a:ext uri="{FF2B5EF4-FFF2-40B4-BE49-F238E27FC236}">
                <a16:creationId xmlns:a16="http://schemas.microsoft.com/office/drawing/2014/main" id="{4CCE31EC-3FC4-4376-825D-844CB80DA1A5}"/>
              </a:ext>
            </a:extLst>
          </p:cNvPr>
          <p:cNvPicPr>
            <a:picLocks noChangeAspect="1"/>
          </p:cNvPicPr>
          <p:nvPr/>
        </p:nvPicPr>
        <p:blipFill rotWithShape="1">
          <a:blip r:embed="rId2"/>
          <a:srcRect l="36667" t="28062" r="16833" b="27185"/>
          <a:stretch/>
        </p:blipFill>
        <p:spPr>
          <a:xfrm>
            <a:off x="3295650" y="2840352"/>
            <a:ext cx="17792700" cy="9632410"/>
          </a:xfrm>
          <a:prstGeom prst="rect">
            <a:avLst/>
          </a:prstGeom>
        </p:spPr>
      </p:pic>
    </p:spTree>
    <p:extLst>
      <p:ext uri="{BB962C8B-B14F-4D97-AF65-F5344CB8AC3E}">
        <p14:creationId xmlns:p14="http://schemas.microsoft.com/office/powerpoint/2010/main" val="2205046063"/>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62</TotalTime>
  <Words>1685</Words>
  <Application>Microsoft Office PowerPoint</Application>
  <PresentationFormat>مخصص</PresentationFormat>
  <Paragraphs>148</Paragraphs>
  <Slides>22</Slides>
  <Notes>11</Notes>
  <HiddenSlides>0</HiddenSlides>
  <MMClips>0</MMClips>
  <ScaleCrop>false</ScaleCrop>
  <HeadingPairs>
    <vt:vector size="6" baseType="variant">
      <vt:variant>
        <vt:lpstr>الخطوط المستخدمة</vt:lpstr>
      </vt:variant>
      <vt:variant>
        <vt:i4>9</vt:i4>
      </vt:variant>
      <vt:variant>
        <vt:lpstr>نسق</vt:lpstr>
      </vt:variant>
      <vt:variant>
        <vt:i4>1</vt:i4>
      </vt:variant>
      <vt:variant>
        <vt:lpstr>عناوين الشرائح</vt:lpstr>
      </vt:variant>
      <vt:variant>
        <vt:i4>22</vt:i4>
      </vt:variant>
    </vt:vector>
  </HeadingPairs>
  <TitlesOfParts>
    <vt:vector size="32" baseType="lpstr">
      <vt:lpstr>Arial</vt:lpstr>
      <vt:lpstr>Courier New</vt:lpstr>
      <vt:lpstr>fell</vt:lpstr>
      <vt:lpstr>Helvetica</vt:lpstr>
      <vt:lpstr>Helvetica Neue</vt:lpstr>
      <vt:lpstr>Helvetica Neue Medium</vt:lpstr>
      <vt:lpstr>Montserrat Light</vt:lpstr>
      <vt:lpstr>Roboto</vt:lpstr>
      <vt:lpstr>Trebuchet MS</vt:lpstr>
      <vt:lpstr>21_BasicWhite</vt:lpstr>
      <vt:lpstr>Database Interaction II </vt:lpstr>
      <vt:lpstr>MongoDB and Node.js</vt:lpstr>
      <vt:lpstr>Create Code Using Mongoose </vt:lpstr>
      <vt:lpstr>Schemas</vt:lpstr>
      <vt:lpstr>Different Schema Approache</vt:lpstr>
      <vt:lpstr>Data type in MongoDB</vt:lpstr>
      <vt:lpstr>Relationship in MongoDB</vt:lpstr>
      <vt:lpstr>Relationship in MongoDB</vt:lpstr>
      <vt:lpstr>Relationship in MongoDB</vt:lpstr>
      <vt:lpstr>Relationship in MongoDB</vt:lpstr>
      <vt:lpstr>Relationship in MongoDB</vt:lpstr>
      <vt:lpstr>Relationship in MongoDB</vt:lpstr>
      <vt:lpstr>Create Code Using Mongoose</vt:lpstr>
      <vt:lpstr>Create Code Using Mongoose</vt:lpstr>
      <vt:lpstr>Create Code Using Mongoose</vt:lpstr>
      <vt:lpstr>Create Code Using Mongoose</vt:lpstr>
      <vt:lpstr>Create Code Using Mongoose</vt:lpstr>
      <vt:lpstr>Create Code Using Mongoose</vt:lpstr>
      <vt:lpstr>Create Code Using Mongoose</vt:lpstr>
      <vt:lpstr>Create Code Using Mongoose</vt:lpstr>
      <vt:lpstr>MongoDB and Express</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حنين نبيل  عبدالرحمن نوح</cp:lastModifiedBy>
  <cp:revision>15</cp:revision>
  <dcterms:modified xsi:type="dcterms:W3CDTF">2021-11-23T06:28:09Z</dcterms:modified>
</cp:coreProperties>
</file>